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98826-28F6-4107-A41C-3C4DECCD52F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EF928-D90B-4D58-85F2-9BED9A62DB3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EF928-D90B-4D58-85F2-9BED9A62DB37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B5C5F2-0527-43AC-9767-AD31DBA0E6E4}" type="datetimeFigureOut">
              <a:rPr lang="pl-PL" smtClean="0"/>
              <a:t>2011-06-13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EA1A33-443C-484A-A785-4F9958DA4A09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images.com/downloads/FAQsByJack.htm" TargetMode="External"/><Relationship Id="rId2" Type="http://schemas.openxmlformats.org/officeDocument/2006/relationships/hyperlink" Target="http://www.microimages.com/downloads/ScriptsByJack.ht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pl-PL" dirty="0" smtClean="0"/>
              <a:t>Konwersja DN do </a:t>
            </a:r>
            <a:r>
              <a:rPr lang="pl-PL" dirty="0" err="1" smtClean="0"/>
              <a:t>radiancji</a:t>
            </a:r>
            <a:r>
              <a:rPr lang="pl-PL" dirty="0" smtClean="0"/>
              <a:t> na poziomie powierzchni Ziemi na </a:t>
            </a:r>
            <a:r>
              <a:rPr lang="pl-PL" dirty="0" smtClean="0"/>
              <a:t>przykładzie </a:t>
            </a:r>
            <a:r>
              <a:rPr lang="pl-PL" dirty="0" smtClean="0"/>
              <a:t>danych ASTER za pomocą skryptu </a:t>
            </a:r>
            <a:r>
              <a:rPr lang="pl-PL" dirty="0" err="1" smtClean="0"/>
              <a:t>SRFI.sml</a:t>
            </a:r>
            <a:r>
              <a:rPr lang="pl-PL" dirty="0" smtClean="0"/>
              <a:t> opracowanego przez Dr J. </a:t>
            </a:r>
            <a:r>
              <a:rPr lang="pl-PL" dirty="0" err="1" smtClean="0"/>
              <a:t>Paris'a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ctrTitle"/>
          </p:nvPr>
        </p:nvSpPr>
        <p:spPr>
          <a:xfrm>
            <a:off x="422275" y="457200"/>
            <a:ext cx="8229600" cy="27432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Warsztaty – Kalibracja radiometryczna danych obrazowych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07336"/>
            <a:ext cx="91440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5241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Materiały dotyczące</a:t>
            </a:r>
            <a:r>
              <a:rPr kumimoji="0" lang="pl-PL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opracowanej przez DR </a:t>
            </a:r>
            <a:r>
              <a:rPr kumimoji="0" lang="pl-PL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Paris’a</a:t>
            </a:r>
            <a:r>
              <a:rPr kumimoji="0" lang="pl-PL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procedury znajdują się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na stronie: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5241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  <a:hlinkClick r:id="rId2"/>
              </a:rPr>
              <a:t>http://www.microimages.com/downloads/ScriptsByJack.htm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i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25241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  <a:hlinkClick r:id="rId3"/>
              </a:rPr>
              <a:t>http://www.microimages.com/downloads/FAQsByJack.htm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.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5241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Dane do ćwiczenia</a:t>
            </a:r>
            <a:r>
              <a:rPr kumimoji="0" lang="pl-PL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te same co w  ćwiczeniu pierwszym.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5241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Bezpośrednio</a:t>
            </a:r>
            <a:r>
              <a:rPr kumimoji="0" lang="pl-PL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do konwersji DN do </a:t>
            </a:r>
            <a:r>
              <a:rPr lang="pl-P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zestadaryzowanego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współczynnika odbicia SRFI przeznaczony jest skrypt </a:t>
            </a:r>
            <a:r>
              <a:rPr kumimoji="0" lang="pl-P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srfi.sml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5241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W pierwszej kolejności należy dokonać konwersji kanałów 1-9 z DN do SRFI za pomocą skryptu </a:t>
            </a:r>
            <a:r>
              <a:rPr kumimoji="0" lang="pl-P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srfi.sml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, przyjmując standardowe wartości parametrów obliczeniowych i</a:t>
            </a:r>
            <a:r>
              <a:rPr kumimoji="0" lang="pl-PL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wybierając 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pełną korekcję warunków atmosferycznych – opcja 2; 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5241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Dane o dacie przetwarzania, kątach zenitalnym i horyzontalnym, sekwencji czułości, Słońca należy uzyskać z pliku </a:t>
            </a:r>
            <a:r>
              <a:rPr kumimoji="0" lang="pl-P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metadanych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52413" algn="l"/>
              </a:tabLst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Po</a:t>
            </a:r>
            <a:r>
              <a:rPr kumimoji="0" lang="pl-PL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 wykonaniu korekcji odszukamy nasze punkty z zadania pierwszego i odczytamy dla nich wartości SRFI – na podstawie zapisanych współrzędnych </a:t>
            </a:r>
            <a:r>
              <a:rPr kumimoji="0" lang="pl-PL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obiekowych</a:t>
            </a:r>
            <a:r>
              <a:rPr kumimoji="0" lang="pl-PL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libri" pitchFamily="34" charset="0"/>
                <a:cs typeface="Times New Roman" pitchFamily="18" charset="0"/>
              </a:rPr>
              <a:t>. Współczynnik ten wyrażony jest wartościami od 0 do 10000 (100% odbicia). 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52413" algn="l"/>
              </a:tabLst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Wartości SRFI proszę</a:t>
            </a:r>
            <a:r>
              <a:rPr kumimoji="0" lang="pl-P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zapisać w arkuszu </a:t>
            </a:r>
            <a:r>
              <a:rPr kumimoji="0" lang="pl-PL" sz="1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Excel’a</a:t>
            </a:r>
            <a:r>
              <a:rPr kumimoji="0" lang="pl-P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odpowiednio rozszerzonym o dodatkowe kolumny. 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52413" algn="l"/>
              </a:tabLst>
            </a:pPr>
            <a:r>
              <a:rPr kumimoji="0" lang="pl-PL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Na podstawie zestawionych różnych wielkości wyrażających odbite promieniowanie elektromagnetyczne proszę obliczyć NDVI DN , NDVI RAD TOA, NDVI SURF.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52413" algn="l"/>
              </a:tabLst>
            </a:pPr>
            <a:r>
              <a:rPr lang="pl-PL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Proszę również wykonać krzywe spektralne dla wybranych pikseli w oparciu o wartości SRFI.</a:t>
            </a:r>
            <a:endParaRPr kumimoji="0" lang="pl-PL" sz="16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 startAt="2"/>
              <a:tabLst>
                <a:tab pos="252413" algn="l"/>
              </a:tabLst>
            </a:pP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Dalsze obliczenia w arkuszu </a:t>
            </a:r>
            <a:r>
              <a:rPr lang="pl-PL" sz="3600" dirty="0" err="1" smtClean="0"/>
              <a:t>Excel’a</a:t>
            </a:r>
            <a:endParaRPr lang="pl-PL" sz="3600" dirty="0"/>
          </a:p>
        </p:txBody>
      </p:sp>
      <p:pic>
        <p:nvPicPr>
          <p:cNvPr id="296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841" t="16364" r="11932" b="27273"/>
          <a:stretch>
            <a:fillRect/>
          </a:stretch>
        </p:blipFill>
        <p:spPr bwMode="auto">
          <a:xfrm>
            <a:off x="609600" y="1905000"/>
            <a:ext cx="8212394" cy="385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41</TotalTime>
  <Words>216</Words>
  <Application>Microsoft Office PowerPoint</Application>
  <PresentationFormat>Pokaz na ekranie (4:3)</PresentationFormat>
  <Paragraphs>15</Paragraphs>
  <Slides>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Wierzchołek</vt:lpstr>
      <vt:lpstr>Warsztaty – Kalibracja radiometryczna danych obrazowych</vt:lpstr>
      <vt:lpstr>Slajd 2</vt:lpstr>
      <vt:lpstr>Dalsze obliczenia w arkuszu Excel’a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Warsztaty – Kalibracja radiometryczna danych obrazowych</dc:title>
  <dc:creator>USER</dc:creator>
  <cp:lastModifiedBy>USER</cp:lastModifiedBy>
  <cp:revision>5</cp:revision>
  <dcterms:created xsi:type="dcterms:W3CDTF">2011-06-13T11:45:33Z</dcterms:created>
  <dcterms:modified xsi:type="dcterms:W3CDTF">2011-06-13T12:27:04Z</dcterms:modified>
</cp:coreProperties>
</file>