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5"/>
  </p:notesMasterIdLst>
  <p:sldIdLst>
    <p:sldId id="256" r:id="rId2"/>
    <p:sldId id="259" r:id="rId3"/>
    <p:sldId id="257" r:id="rId4"/>
    <p:sldId id="258" r:id="rId5"/>
    <p:sldId id="263" r:id="rId6"/>
    <p:sldId id="265" r:id="rId7"/>
    <p:sldId id="299" r:id="rId8"/>
    <p:sldId id="350" r:id="rId9"/>
    <p:sldId id="262" r:id="rId10"/>
    <p:sldId id="264" r:id="rId11"/>
    <p:sldId id="266" r:id="rId12"/>
    <p:sldId id="289" r:id="rId13"/>
    <p:sldId id="293" r:id="rId14"/>
    <p:sldId id="361" r:id="rId15"/>
    <p:sldId id="269" r:id="rId16"/>
    <p:sldId id="270" r:id="rId17"/>
    <p:sldId id="275" r:id="rId18"/>
    <p:sldId id="368" r:id="rId19"/>
    <p:sldId id="363" r:id="rId20"/>
    <p:sldId id="274" r:id="rId21"/>
    <p:sldId id="272" r:id="rId22"/>
    <p:sldId id="273" r:id="rId23"/>
    <p:sldId id="362" r:id="rId24"/>
    <p:sldId id="364" r:id="rId25"/>
    <p:sldId id="365" r:id="rId26"/>
    <p:sldId id="353" r:id="rId27"/>
    <p:sldId id="260" r:id="rId28"/>
    <p:sldId id="358" r:id="rId29"/>
    <p:sldId id="315" r:id="rId30"/>
    <p:sldId id="357" r:id="rId31"/>
    <p:sldId id="359" r:id="rId32"/>
    <p:sldId id="360" r:id="rId33"/>
    <p:sldId id="312" r:id="rId34"/>
    <p:sldId id="313" r:id="rId35"/>
    <p:sldId id="320" r:id="rId36"/>
    <p:sldId id="321" r:id="rId37"/>
    <p:sldId id="323" r:id="rId38"/>
    <p:sldId id="366" r:id="rId39"/>
    <p:sldId id="318" r:id="rId40"/>
    <p:sldId id="337" r:id="rId41"/>
    <p:sldId id="338" r:id="rId42"/>
    <p:sldId id="329" r:id="rId43"/>
    <p:sldId id="330" r:id="rId44"/>
    <p:sldId id="331" r:id="rId45"/>
    <p:sldId id="367" r:id="rId46"/>
    <p:sldId id="322" r:id="rId47"/>
    <p:sldId id="324" r:id="rId48"/>
    <p:sldId id="325" r:id="rId49"/>
    <p:sldId id="327" r:id="rId50"/>
    <p:sldId id="370" r:id="rId51"/>
    <p:sldId id="339" r:id="rId52"/>
    <p:sldId id="369" r:id="rId53"/>
    <p:sldId id="336" r:id="rId54"/>
    <p:sldId id="340" r:id="rId55"/>
    <p:sldId id="344" r:id="rId56"/>
    <p:sldId id="345" r:id="rId57"/>
    <p:sldId id="346" r:id="rId58"/>
    <p:sldId id="348" r:id="rId59"/>
    <p:sldId id="349" r:id="rId60"/>
    <p:sldId id="309" r:id="rId61"/>
    <p:sldId id="308" r:id="rId62"/>
    <p:sldId id="307" r:id="rId63"/>
    <p:sldId id="306" r:id="rId6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87" autoAdjust="0"/>
  </p:normalViewPr>
  <p:slideViewPr>
    <p:cSldViewPr>
      <p:cViewPr>
        <p:scale>
          <a:sx n="80" d="100"/>
          <a:sy n="80" d="100"/>
        </p:scale>
        <p:origin x="-1314" y="-684"/>
      </p:cViewPr>
      <p:guideLst>
        <p:guide orient="horz" pos="2160"/>
        <p:guide pos="2880"/>
      </p:guideLst>
    </p:cSldViewPr>
  </p:slideViewPr>
  <p:outlineViewPr>
    <p:cViewPr>
      <p:scale>
        <a:sx n="33" d="100"/>
        <a:sy n="33" d="100"/>
      </p:scale>
      <p:origin x="0" y="20472"/>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92" d="100"/>
        <a:sy n="92" d="100"/>
      </p:scale>
      <p:origin x="0" y="63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55.xml"/><Relationship Id="rId3" Type="http://schemas.openxmlformats.org/officeDocument/2006/relationships/slide" Target="slides/slide32.xml"/><Relationship Id="rId7" Type="http://schemas.openxmlformats.org/officeDocument/2006/relationships/slide" Target="slides/slide54.xml"/><Relationship Id="rId2" Type="http://schemas.openxmlformats.org/officeDocument/2006/relationships/slide" Target="slides/slide21.xml"/><Relationship Id="rId1" Type="http://schemas.openxmlformats.org/officeDocument/2006/relationships/slide" Target="slides/slide12.xml"/><Relationship Id="rId6" Type="http://schemas.openxmlformats.org/officeDocument/2006/relationships/slide" Target="slides/slide51.xml"/><Relationship Id="rId5" Type="http://schemas.openxmlformats.org/officeDocument/2006/relationships/slide" Target="slides/slide41.xml"/><Relationship Id="rId10" Type="http://schemas.openxmlformats.org/officeDocument/2006/relationships/slide" Target="slides/slide58.xml"/><Relationship Id="rId4" Type="http://schemas.openxmlformats.org/officeDocument/2006/relationships/slide" Target="slides/slide37.xml"/><Relationship Id="rId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F0DD1-94DB-4F18-B8DE-FD26F85EDD21}" type="datetimeFigureOut">
              <a:rPr lang="pl-PL" smtClean="0"/>
              <a:pPr/>
              <a:t>2011-06-13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9264A-E0D7-489B-BA49-067DFC16B35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F0F4C-FA0A-430F-8559-C314C95E9853}" type="slidenum">
              <a:rPr lang="pl-PL" smtClean="0"/>
              <a:pPr fontAlgn="base">
                <a:spcBef>
                  <a:spcPct val="0"/>
                </a:spcBef>
                <a:spcAft>
                  <a:spcPct val="0"/>
                </a:spcAft>
                <a:defRPr/>
              </a:pPr>
              <a:t>57</a:t>
            </a:fld>
            <a:endParaRPr lang="pl-PL"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Dodając przymiotni „przyrodniczy” zawęża się zakres zastosowań teledetekcji, do tego co nas, jako przyrodników interesuje.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D31507-46BC-4CED-9068-51746B9AF235}" type="slidenum">
              <a:rPr lang="pl-PL" smtClean="0"/>
              <a:pPr fontAlgn="base">
                <a:spcBef>
                  <a:spcPct val="0"/>
                </a:spcBef>
                <a:spcAft>
                  <a:spcPct val="0"/>
                </a:spcAft>
                <a:defRPr/>
              </a:pPr>
              <a:t>58</a:t>
            </a:fld>
            <a:endParaRPr lang="pl-PL"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Dodając przymiotni „przyrodniczy” zawęża się zakres zastosowań teledetekcji, do tego co nas, jako przyrodników interesuje.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704441F2-627E-484F-8220-D547662E06B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4441F2-627E-484F-8220-D547662E06B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4441F2-627E-484F-8220-D547662E06BF}"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14400" y="277813"/>
            <a:ext cx="77724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914400" y="1600200"/>
            <a:ext cx="38100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876800" y="1600200"/>
            <a:ext cx="38100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914400" y="6251575"/>
            <a:ext cx="19812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352800" y="6248400"/>
            <a:ext cx="29718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781800" y="6248400"/>
            <a:ext cx="1905000" cy="457200"/>
          </a:xfrm>
        </p:spPr>
        <p:txBody>
          <a:bodyPr/>
          <a:lstStyle>
            <a:lvl1pPr>
              <a:defRPr/>
            </a:lvl1pPr>
          </a:lstStyle>
          <a:p>
            <a:fld id="{9974695C-C7CE-4D24-973A-69513FF23FB6}"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400" y="277813"/>
            <a:ext cx="77724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14400" y="1600200"/>
            <a:ext cx="38100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876800" y="1600200"/>
            <a:ext cx="38100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876800" y="3941763"/>
            <a:ext cx="38100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914400" y="6251575"/>
            <a:ext cx="1981200" cy="457200"/>
          </a:xfrm>
        </p:spPr>
        <p:txBody>
          <a:bodyPr/>
          <a:lstStyle>
            <a:lvl1pPr>
              <a:defRPr/>
            </a:lvl1pPr>
          </a:lstStyle>
          <a:p>
            <a:endParaRPr lang="pl-PL"/>
          </a:p>
        </p:txBody>
      </p:sp>
      <p:sp>
        <p:nvSpPr>
          <p:cNvPr id="7" name="Symbol zastępczy stopki 6"/>
          <p:cNvSpPr>
            <a:spLocks noGrp="1"/>
          </p:cNvSpPr>
          <p:nvPr>
            <p:ph type="ftr" sz="quarter" idx="11"/>
          </p:nvPr>
        </p:nvSpPr>
        <p:spPr>
          <a:xfrm>
            <a:off x="3352800" y="6248400"/>
            <a:ext cx="2971800" cy="45720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781800" y="6248400"/>
            <a:ext cx="1905000" cy="457200"/>
          </a:xfrm>
        </p:spPr>
        <p:txBody>
          <a:bodyPr/>
          <a:lstStyle>
            <a:lvl1pPr>
              <a:defRPr/>
            </a:lvl1pPr>
          </a:lstStyle>
          <a:p>
            <a:fld id="{807B1F27-EB22-454E-A643-4A1473D654AB}" type="slidenum">
              <a:rPr lang="pl-PL"/>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914400" y="277813"/>
            <a:ext cx="77724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914400" y="1600200"/>
            <a:ext cx="77724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914400" y="3941763"/>
            <a:ext cx="77724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914400" y="6251575"/>
            <a:ext cx="1981200" cy="457200"/>
          </a:xfrm>
        </p:spPr>
        <p:txBody>
          <a:bodyPr/>
          <a:lstStyle>
            <a:lvl1pPr>
              <a:defRPr/>
            </a:lvl1pPr>
          </a:lstStyle>
          <a:p>
            <a:pPr>
              <a:defRPr/>
            </a:pPr>
            <a:endParaRPr lang="pl-PL"/>
          </a:p>
        </p:txBody>
      </p:sp>
      <p:sp>
        <p:nvSpPr>
          <p:cNvPr id="6" name="Symbol zastępczy stopki 5"/>
          <p:cNvSpPr>
            <a:spLocks noGrp="1"/>
          </p:cNvSpPr>
          <p:nvPr>
            <p:ph type="ftr" sz="quarter" idx="11"/>
          </p:nvPr>
        </p:nvSpPr>
        <p:spPr>
          <a:xfrm>
            <a:off x="3352800" y="6248400"/>
            <a:ext cx="2971800" cy="457200"/>
          </a:xfrm>
        </p:spPr>
        <p:txBody>
          <a:bodyPr/>
          <a:lstStyle>
            <a:lvl1pPr>
              <a:defRPr/>
            </a:lvl1pPr>
          </a:lstStyle>
          <a:p>
            <a:pPr>
              <a:defRPr/>
            </a:pPr>
            <a:endParaRPr lang="pl-PL"/>
          </a:p>
        </p:txBody>
      </p:sp>
      <p:sp>
        <p:nvSpPr>
          <p:cNvPr id="7" name="Symbol zastępczy numeru slajdu 6"/>
          <p:cNvSpPr>
            <a:spLocks noGrp="1"/>
          </p:cNvSpPr>
          <p:nvPr>
            <p:ph type="sldNum" sz="quarter" idx="12"/>
          </p:nvPr>
        </p:nvSpPr>
        <p:spPr>
          <a:xfrm>
            <a:off x="6781800" y="6248400"/>
            <a:ext cx="1905000" cy="457200"/>
          </a:xfrm>
        </p:spPr>
        <p:txBody>
          <a:bodyPr/>
          <a:lstStyle>
            <a:lvl1pPr>
              <a:defRPr/>
            </a:lvl1pPr>
          </a:lstStyle>
          <a:p>
            <a:pPr>
              <a:defRPr/>
            </a:pPr>
            <a:fld id="{F5B77A63-0302-4CF1-8497-E763A45E9F39}" type="slidenum">
              <a:rPr lang="pl-PL"/>
              <a:pPr>
                <a:defRPr/>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914400" y="277813"/>
            <a:ext cx="77724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914400" y="1600200"/>
            <a:ext cx="38100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876800" y="1600200"/>
            <a:ext cx="38100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914400" y="3941763"/>
            <a:ext cx="77724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914400" y="6251575"/>
            <a:ext cx="1981200" cy="457200"/>
          </a:xfrm>
        </p:spPr>
        <p:txBody>
          <a:bodyPr/>
          <a:lstStyle>
            <a:lvl1pPr>
              <a:defRPr/>
            </a:lvl1pPr>
          </a:lstStyle>
          <a:p>
            <a:pPr>
              <a:defRPr/>
            </a:pPr>
            <a:endParaRPr lang="pl-PL"/>
          </a:p>
        </p:txBody>
      </p:sp>
      <p:sp>
        <p:nvSpPr>
          <p:cNvPr id="7" name="Symbol zastępczy stopki 6"/>
          <p:cNvSpPr>
            <a:spLocks noGrp="1"/>
          </p:cNvSpPr>
          <p:nvPr>
            <p:ph type="ftr" sz="quarter" idx="11"/>
          </p:nvPr>
        </p:nvSpPr>
        <p:spPr>
          <a:xfrm>
            <a:off x="3352800" y="6248400"/>
            <a:ext cx="2971800" cy="457200"/>
          </a:xfrm>
        </p:spPr>
        <p:txBody>
          <a:bodyPr/>
          <a:lstStyle>
            <a:lvl1pPr>
              <a:defRPr/>
            </a:lvl1pPr>
          </a:lstStyle>
          <a:p>
            <a:pPr>
              <a:defRPr/>
            </a:pPr>
            <a:endParaRPr lang="pl-PL"/>
          </a:p>
        </p:txBody>
      </p:sp>
      <p:sp>
        <p:nvSpPr>
          <p:cNvPr id="8" name="Symbol zastępczy numeru slajdu 7"/>
          <p:cNvSpPr>
            <a:spLocks noGrp="1"/>
          </p:cNvSpPr>
          <p:nvPr>
            <p:ph type="sldNum" sz="quarter" idx="12"/>
          </p:nvPr>
        </p:nvSpPr>
        <p:spPr>
          <a:xfrm>
            <a:off x="6781800" y="6248400"/>
            <a:ext cx="1905000" cy="457200"/>
          </a:xfrm>
        </p:spPr>
        <p:txBody>
          <a:bodyPr/>
          <a:lstStyle>
            <a:lvl1pPr>
              <a:defRPr/>
            </a:lvl1pPr>
          </a:lstStyle>
          <a:p>
            <a:pPr>
              <a:defRPr/>
            </a:pPr>
            <a:fld id="{586EE0A2-070E-43AC-BCAF-CA6FA64CF01B}"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704441F2-627E-484F-8220-D547662E06B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704441F2-627E-484F-8220-D547662E06BF}"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04441F2-627E-484F-8220-D547662E06B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704441F2-627E-484F-8220-D547662E06BF}"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4441F2-627E-484F-8220-D547662E06B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04441F2-627E-484F-8220-D547662E06B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04441F2-627E-484F-8220-D547662E06B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7418E973-152C-4E38-B3E7-CC5B91429D8E}" type="datetimeFigureOut">
              <a:rPr lang="pl-PL" smtClean="0"/>
              <a:pPr/>
              <a:t>2011-06-13</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04441F2-627E-484F-8220-D547662E06BF}"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18E973-152C-4E38-B3E7-CC5B91429D8E}" type="datetimeFigureOut">
              <a:rPr lang="pl-PL" smtClean="0"/>
              <a:pPr/>
              <a:t>2011-06-13</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4441F2-627E-484F-8220-D547662E06BF}"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Arkusz_programu_Microsoft_Office_Excel_97_20032.xls"/><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 Id="rId4" Type="http://schemas.openxmlformats.org/officeDocument/2006/relationships/image" Target="../media/image66.wmf"/></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 Id="rId4" Type="http://schemas.openxmlformats.org/officeDocument/2006/relationships/image" Target="../media/image66.wmf"/></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66.wmf"/></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66.w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Dokument_programu_Microsoft_Office_Word_97_20031.doc"/></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smtClean="0"/>
              <a:t>Kalibracja</a:t>
            </a:r>
            <a:r>
              <a:rPr lang="pl-PL" baseline="0" dirty="0" smtClean="0"/>
              <a:t> radiometryczna obrazowych </a:t>
            </a:r>
            <a:r>
              <a:rPr lang="pl-PL" dirty="0" smtClean="0"/>
              <a:t>danych satelitarnych</a:t>
            </a:r>
            <a:endParaRPr lang="pl-PL" dirty="0"/>
          </a:p>
        </p:txBody>
      </p:sp>
      <p:sp>
        <p:nvSpPr>
          <p:cNvPr id="3" name="Podtytuł 2"/>
          <p:cNvSpPr>
            <a:spLocks noGrp="1"/>
          </p:cNvSpPr>
          <p:nvPr>
            <p:ph type="subTitle" idx="1"/>
          </p:nvPr>
        </p:nvSpPr>
        <p:spPr/>
        <p:txBody>
          <a:bodyPr/>
          <a:lstStyle/>
          <a:p>
            <a:r>
              <a:rPr lang="pl-PL" dirty="0" smtClean="0"/>
              <a:t>Sławomir Królewicz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2" name="Rectangle 12"/>
          <p:cNvSpPr>
            <a:spLocks noGrp="1" noChangeArrowheads="1"/>
          </p:cNvSpPr>
          <p:nvPr>
            <p:ph type="title"/>
          </p:nvPr>
        </p:nvSpPr>
        <p:spPr/>
        <p:txBody>
          <a:bodyPr/>
          <a:lstStyle/>
          <a:p>
            <a:r>
              <a:rPr lang="pl-PL" dirty="0" smtClean="0"/>
              <a:t>Energia </a:t>
            </a:r>
            <a:r>
              <a:rPr lang="pl-PL" dirty="0" err="1" smtClean="0"/>
              <a:t>cd</a:t>
            </a:r>
            <a:r>
              <a:rPr lang="pl-PL" dirty="0" smtClean="0"/>
              <a:t>.</a:t>
            </a:r>
            <a:endParaRPr lang="pl-PL" dirty="0"/>
          </a:p>
        </p:txBody>
      </p:sp>
      <p:graphicFrame>
        <p:nvGraphicFramePr>
          <p:cNvPr id="76806" name="Object 6"/>
          <p:cNvGraphicFramePr>
            <a:graphicFrameLocks noChangeAspect="1"/>
          </p:cNvGraphicFramePr>
          <p:nvPr>
            <p:ph sz="half" idx="1"/>
          </p:nvPr>
        </p:nvGraphicFramePr>
        <p:xfrm>
          <a:off x="2699792" y="4509120"/>
          <a:ext cx="4062767" cy="576064"/>
        </p:xfrm>
        <a:graphic>
          <a:graphicData uri="http://schemas.openxmlformats.org/presentationml/2006/ole">
            <p:oleObj spid="_x0000_s1026" name="Równanie" r:id="rId3" imgW="1701800" imgH="241300" progId="Equation.3">
              <p:embed/>
            </p:oleObj>
          </a:graphicData>
        </a:graphic>
      </p:graphicFrame>
      <p:graphicFrame>
        <p:nvGraphicFramePr>
          <p:cNvPr id="76811" name="Object 11"/>
          <p:cNvGraphicFramePr>
            <a:graphicFrameLocks noChangeAspect="1"/>
          </p:cNvGraphicFramePr>
          <p:nvPr>
            <p:ph sz="half" idx="2"/>
          </p:nvPr>
        </p:nvGraphicFramePr>
        <p:xfrm>
          <a:off x="3278188" y="2565400"/>
          <a:ext cx="2373312" cy="474663"/>
        </p:xfrm>
        <a:graphic>
          <a:graphicData uri="http://schemas.openxmlformats.org/presentationml/2006/ole">
            <p:oleObj spid="_x0000_s1027" name="Równanie" r:id="rId4" imgW="1143000" imgH="228600" progId="Equation.3">
              <p:embed/>
            </p:oleObj>
          </a:graphicData>
        </a:graphic>
      </p:graphicFrame>
      <p:sp>
        <p:nvSpPr>
          <p:cNvPr id="76804" name="Rectangle 4"/>
          <p:cNvSpPr>
            <a:spLocks noChangeArrowheads="1"/>
          </p:cNvSpPr>
          <p:nvPr/>
        </p:nvSpPr>
        <p:spPr bwMode="auto">
          <a:xfrm>
            <a:off x="827088" y="5516563"/>
            <a:ext cx="7993062" cy="581025"/>
          </a:xfrm>
          <a:prstGeom prst="rect">
            <a:avLst/>
          </a:prstGeom>
          <a:noFill/>
          <a:ln w="9525">
            <a:noFill/>
            <a:miter lim="800000"/>
            <a:headEnd/>
            <a:tailEnd/>
          </a:ln>
          <a:effectLst/>
        </p:spPr>
        <p:txBody>
          <a:bodyPr anchor="ctr">
            <a:spAutoFit/>
          </a:bodyPr>
          <a:lstStyle/>
          <a:p>
            <a:pPr algn="just"/>
            <a:r>
              <a:rPr lang="pl-PL" sz="1600"/>
              <a:t>gdzie:</a:t>
            </a:r>
          </a:p>
          <a:p>
            <a:pPr algn="just"/>
            <a:r>
              <a:rPr lang="pl-PL" sz="1600">
                <a:sym typeface="Symbol" pitchFamily="18" charset="2"/>
              </a:rPr>
              <a:t></a:t>
            </a:r>
            <a:r>
              <a:rPr lang="pl-PL" sz="1600"/>
              <a:t> - oznacza długość fali.</a:t>
            </a:r>
            <a:endParaRPr lang="pl-PL" sz="1600">
              <a:cs typeface="Times New Roman" pitchFamily="18" charset="0"/>
            </a:endParaRPr>
          </a:p>
        </p:txBody>
      </p:sp>
      <p:sp>
        <p:nvSpPr>
          <p:cNvPr id="76809" name="Rectangle 9"/>
          <p:cNvSpPr>
            <a:spLocks noChangeArrowheads="1"/>
          </p:cNvSpPr>
          <p:nvPr/>
        </p:nvSpPr>
        <p:spPr bwMode="auto">
          <a:xfrm>
            <a:off x="971550" y="1785938"/>
            <a:ext cx="7632700" cy="581025"/>
          </a:xfrm>
          <a:prstGeom prst="rect">
            <a:avLst/>
          </a:prstGeom>
          <a:noFill/>
          <a:ln w="9525">
            <a:noFill/>
            <a:miter lim="800000"/>
            <a:headEnd/>
            <a:tailEnd/>
          </a:ln>
          <a:effectLst/>
        </p:spPr>
        <p:txBody>
          <a:bodyPr anchor="ctr">
            <a:spAutoFit/>
          </a:bodyPr>
          <a:lstStyle/>
          <a:p>
            <a:pPr indent="449263" algn="just"/>
            <a:r>
              <a:rPr lang="pl-PL" sz="1600">
                <a:cs typeface="Times New Roman" pitchFamily="18" charset="0"/>
              </a:rPr>
              <a:t>Przemiany strumienia promieniowania elektromagnetycznego docierającego do powierzchni Ziemi można zatem zapisać w postaci poniższego równania:</a:t>
            </a:r>
            <a:endParaRPr lang="pl-PL" sz="1600"/>
          </a:p>
        </p:txBody>
      </p:sp>
      <p:sp>
        <p:nvSpPr>
          <p:cNvPr id="76810" name="Rectangle 10"/>
          <p:cNvSpPr>
            <a:spLocks noChangeArrowheads="1"/>
          </p:cNvSpPr>
          <p:nvPr/>
        </p:nvSpPr>
        <p:spPr bwMode="auto">
          <a:xfrm>
            <a:off x="1043608" y="3140968"/>
            <a:ext cx="7920037" cy="1077218"/>
          </a:xfrm>
          <a:prstGeom prst="rect">
            <a:avLst/>
          </a:prstGeom>
          <a:noFill/>
          <a:ln w="9525">
            <a:noFill/>
            <a:miter lim="800000"/>
            <a:headEnd/>
            <a:tailEnd/>
          </a:ln>
          <a:effectLst/>
        </p:spPr>
        <p:txBody>
          <a:bodyPr wrap="square" anchor="ctr">
            <a:spAutoFit/>
          </a:bodyPr>
          <a:lstStyle/>
          <a:p>
            <a:pPr algn="just"/>
            <a:r>
              <a:rPr lang="pl-PL" sz="1600" dirty="0"/>
              <a:t>Wielkość tych przemian jest zmienna dla energii o różnej długości fali. Dlatego w przypadku badania relacji pomiędzy promieniowaniem odbitym, absorbowanym i przenikającym w odniesieniu do określonej długości fali, poprzednie równanie będzie miało postać: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pl-PL" dirty="0"/>
              <a:t>Prawo </a:t>
            </a:r>
            <a:r>
              <a:rPr lang="pl-PL" dirty="0" err="1"/>
              <a:t>Stefana-Boltzmana</a:t>
            </a:r>
            <a:endParaRPr lang="pl-PL" dirty="0"/>
          </a:p>
        </p:txBody>
      </p:sp>
      <p:sp>
        <p:nvSpPr>
          <p:cNvPr id="89091" name="Rectangle 3"/>
          <p:cNvSpPr>
            <a:spLocks noGrp="1" noChangeArrowheads="1"/>
          </p:cNvSpPr>
          <p:nvPr>
            <p:ph type="body" sz="half" idx="1"/>
          </p:nvPr>
        </p:nvSpPr>
        <p:spPr>
          <a:xfrm>
            <a:off x="914400" y="1600200"/>
            <a:ext cx="7834313" cy="1397000"/>
          </a:xfrm>
        </p:spPr>
        <p:txBody>
          <a:bodyPr/>
          <a:lstStyle/>
          <a:p>
            <a:pPr algn="just"/>
            <a:r>
              <a:rPr lang="pl-PL" sz="2000"/>
              <a:t>Ilość całkowitej emitowanej energii E przez ciało doskonale czarne jest proporcjonalna do temperatury ciała w czwartej potędze (razy stała Stefana-Boltzmana=5,67 Wm</a:t>
            </a:r>
            <a:r>
              <a:rPr lang="pl-PL" sz="2000" baseline="30000"/>
              <a:t>-2</a:t>
            </a:r>
            <a:r>
              <a:rPr lang="pl-PL" sz="2000"/>
              <a:t>K</a:t>
            </a:r>
            <a:r>
              <a:rPr lang="pl-PL" sz="2000" baseline="30000"/>
              <a:t>-4</a:t>
            </a:r>
            <a:r>
              <a:rPr lang="pl-PL" sz="2000"/>
              <a:t>). Kierunek emitowanej energii jest prostopadły do powierzchni ciała.</a:t>
            </a:r>
          </a:p>
        </p:txBody>
      </p:sp>
      <p:pic>
        <p:nvPicPr>
          <p:cNvPr id="89094" name="Picture 6" descr="wienlmax"/>
          <p:cNvPicPr>
            <a:picLocks noGrp="1" noChangeAspect="1" noChangeArrowheads="1"/>
          </p:cNvPicPr>
          <p:nvPr>
            <p:ph sz="half" idx="2"/>
          </p:nvPr>
        </p:nvPicPr>
        <p:blipFill>
          <a:blip r:embed="rId3" cstate="print"/>
          <a:srcRect/>
          <a:stretch>
            <a:fillRect/>
          </a:stretch>
        </p:blipFill>
        <p:spPr>
          <a:xfrm>
            <a:off x="3708400" y="3141663"/>
            <a:ext cx="5256213" cy="3554412"/>
          </a:xfrm>
          <a:noFill/>
          <a:ln/>
        </p:spPr>
      </p:pic>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pl-PL"/>
          </a:p>
        </p:txBody>
      </p:sp>
      <p:graphicFrame>
        <p:nvGraphicFramePr>
          <p:cNvPr id="89093" name="Object 5"/>
          <p:cNvGraphicFramePr>
            <a:graphicFrameLocks noChangeAspect="1"/>
          </p:cNvGraphicFramePr>
          <p:nvPr/>
        </p:nvGraphicFramePr>
        <p:xfrm>
          <a:off x="1223963" y="3006725"/>
          <a:ext cx="2316162" cy="844550"/>
        </p:xfrm>
        <a:graphic>
          <a:graphicData uri="http://schemas.openxmlformats.org/presentationml/2006/ole">
            <p:oleObj spid="_x0000_s2050" name="Równanie" r:id="rId4" imgW="545760" imgH="20304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pl-PL" dirty="0"/>
              <a:t>Prawo </a:t>
            </a:r>
            <a:r>
              <a:rPr lang="pl-PL" dirty="0" err="1"/>
              <a:t>Wien’a</a:t>
            </a:r>
            <a:endParaRPr lang="pl-PL" dirty="0"/>
          </a:p>
        </p:txBody>
      </p:sp>
      <p:graphicFrame>
        <p:nvGraphicFramePr>
          <p:cNvPr id="91142" name="Object 6"/>
          <p:cNvGraphicFramePr>
            <a:graphicFrameLocks noChangeAspect="1"/>
          </p:cNvGraphicFramePr>
          <p:nvPr>
            <p:ph idx="1"/>
          </p:nvPr>
        </p:nvGraphicFramePr>
        <p:xfrm>
          <a:off x="4859338" y="2636838"/>
          <a:ext cx="3168650" cy="1412875"/>
        </p:xfrm>
        <a:graphic>
          <a:graphicData uri="http://schemas.openxmlformats.org/presentationml/2006/ole">
            <p:oleObj spid="_x0000_s8195" name="Równanie" r:id="rId3" imgW="939600" imgH="419040" progId="Equation.3">
              <p:embed/>
            </p:oleObj>
          </a:graphicData>
        </a:graphic>
      </p:graphicFrame>
      <p:sp>
        <p:nvSpPr>
          <p:cNvPr id="91139" name="Text Box 3"/>
          <p:cNvSpPr txBox="1">
            <a:spLocks noChangeArrowheads="1"/>
          </p:cNvSpPr>
          <p:nvPr/>
        </p:nvSpPr>
        <p:spPr bwMode="auto">
          <a:xfrm>
            <a:off x="898525" y="1712913"/>
            <a:ext cx="7788275" cy="641350"/>
          </a:xfrm>
          <a:prstGeom prst="rect">
            <a:avLst/>
          </a:prstGeom>
          <a:noFill/>
          <a:ln w="9525">
            <a:noFill/>
            <a:miter lim="800000"/>
            <a:headEnd/>
            <a:tailEnd/>
          </a:ln>
          <a:effectLst/>
        </p:spPr>
        <p:txBody>
          <a:bodyPr>
            <a:spAutoFit/>
          </a:bodyPr>
          <a:lstStyle/>
          <a:p>
            <a:r>
              <a:rPr lang="pl-PL"/>
              <a:t>Maksimum promieniowania emitowanego przez dane ciało w danej temperaturze T występuje dla długości fali zgodnie ze wzorem:</a:t>
            </a:r>
          </a:p>
        </p:txBody>
      </p:sp>
      <p:graphicFrame>
        <p:nvGraphicFramePr>
          <p:cNvPr id="91140" name="Object 4"/>
          <p:cNvGraphicFramePr>
            <a:graphicFrameLocks noChangeAspect="1"/>
          </p:cNvGraphicFramePr>
          <p:nvPr/>
        </p:nvGraphicFramePr>
        <p:xfrm>
          <a:off x="1042988" y="2708275"/>
          <a:ext cx="2749550" cy="1397000"/>
        </p:xfrm>
        <a:graphic>
          <a:graphicData uri="http://schemas.openxmlformats.org/presentationml/2006/ole">
            <p:oleObj spid="_x0000_s8194" name="Równanie" r:id="rId4" imgW="774360" imgH="393480" progId="Equation.3">
              <p:embed/>
            </p:oleObj>
          </a:graphicData>
        </a:graphic>
      </p:graphicFrame>
      <p:sp>
        <p:nvSpPr>
          <p:cNvPr id="91141" name="Text Box 5"/>
          <p:cNvSpPr txBox="1">
            <a:spLocks noChangeArrowheads="1"/>
          </p:cNvSpPr>
          <p:nvPr/>
        </p:nvSpPr>
        <p:spPr bwMode="auto">
          <a:xfrm>
            <a:off x="990600" y="4191000"/>
            <a:ext cx="7788275" cy="915988"/>
          </a:xfrm>
          <a:prstGeom prst="rect">
            <a:avLst/>
          </a:prstGeom>
          <a:noFill/>
          <a:ln w="9525">
            <a:noFill/>
            <a:miter lim="800000"/>
            <a:headEnd/>
            <a:tailEnd/>
          </a:ln>
          <a:effectLst/>
        </p:spPr>
        <p:txBody>
          <a:bodyPr>
            <a:spAutoFit/>
          </a:bodyPr>
          <a:lstStyle/>
          <a:p>
            <a:r>
              <a:rPr lang="pl-PL"/>
              <a:t>Dla Słońca, na powierzchni którego panuje temperatura około 6000 K, maksymalne emisja występuje dla długości fali 0,5 </a:t>
            </a:r>
            <a:r>
              <a:rPr lang="pl-PL">
                <a:latin typeface="Symbol" pitchFamily="18" charset="2"/>
              </a:rPr>
              <a:t>m</a:t>
            </a:r>
            <a:r>
              <a:rPr lang="pl-PL"/>
              <a:t>m (lub 0,48 zgodnie ze wzorem po prawej stronie).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pl-PL" dirty="0" smtClean="0"/>
              <a:t>Charakterystyka</a:t>
            </a:r>
            <a:r>
              <a:rPr lang="pl-PL" baseline="0" dirty="0" smtClean="0"/>
              <a:t> emisyjna słońca</a:t>
            </a:r>
            <a:endParaRPr lang="pl-PL" dirty="0"/>
          </a:p>
        </p:txBody>
      </p:sp>
      <p:pic>
        <p:nvPicPr>
          <p:cNvPr id="93187" name="Picture 3" descr="lit_1"/>
          <p:cNvPicPr>
            <a:picLocks noGrp="1" noChangeAspect="1" noChangeArrowheads="1"/>
          </p:cNvPicPr>
          <p:nvPr>
            <p:ph idx="1"/>
          </p:nvPr>
        </p:nvPicPr>
        <p:blipFill>
          <a:blip r:embed="rId2" cstate="print"/>
          <a:srcRect/>
          <a:stretch>
            <a:fillRect/>
          </a:stretch>
        </p:blipFill>
        <p:spPr>
          <a:xfrm>
            <a:off x="539553" y="1302067"/>
            <a:ext cx="8171060" cy="5422583"/>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
        <p:nvSpPr>
          <p:cNvPr id="5" name="Prostokąt zaokrąglony 4"/>
          <p:cNvSpPr/>
          <p:nvPr/>
        </p:nvSpPr>
        <p:spPr>
          <a:xfrm>
            <a:off x="2843808" y="3140968"/>
            <a:ext cx="3312368" cy="1656184"/>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pl-PL" dirty="0"/>
              <a:t>Atmosfera</a:t>
            </a:r>
          </a:p>
        </p:txBody>
      </p:sp>
      <p:sp>
        <p:nvSpPr>
          <p:cNvPr id="79876" name="Rectangle 4"/>
          <p:cNvSpPr>
            <a:spLocks noChangeArrowheads="1"/>
          </p:cNvSpPr>
          <p:nvPr/>
        </p:nvSpPr>
        <p:spPr bwMode="auto">
          <a:xfrm>
            <a:off x="323850" y="2008188"/>
            <a:ext cx="8594725" cy="3662362"/>
          </a:xfrm>
          <a:prstGeom prst="rect">
            <a:avLst/>
          </a:prstGeom>
          <a:noFill/>
          <a:ln w="9525">
            <a:noFill/>
            <a:miter lim="800000"/>
            <a:headEnd/>
            <a:tailEnd/>
          </a:ln>
          <a:effectLst/>
        </p:spPr>
        <p:txBody>
          <a:bodyPr anchor="ctr">
            <a:spAutoFit/>
          </a:bodyPr>
          <a:lstStyle/>
          <a:p>
            <a:pPr algn="just"/>
            <a:r>
              <a:rPr lang="pl-PL"/>
              <a:t>Światło przechodzące przez atmosferę, zarówno bezpośrednie promieniowanie słoneczne, jak i odbite od powierzchni Ziemi, ulega w niej rozproszeniu, absorpcji i załamaniu. Natężenie tych zjawisk jest ściśle związane z odległością, jaką promieniowanie pokonuje w atmosferze oraz z jej gęstością. Odległość ta jest zależna od wysokości zenitalnej Słońca oraz odległości urządzenia rejestrującego od obiektu na powierzchni Ziemi (Wójcik, 1989). Gęstość powietrza atmosferycznego maleje wraz ze wzrostem odległości od powierzchni Ziemi. Najbardziej na promieniowanie oddziałuje dolna warstwa atmosfery – troposfera. W niej skoncentrowane jest 4/5 całej masy powietrza atmosferycznego. Troposfera posiada największą miąższość nad równikiem, wynoszącą przeciętnie od 15 do 17 km, natomiast najmniejszy wymiar pionowy - 9 km, osiąga nad biegunami (Chromow, 1970). Oprócz odległości istotny wpływ na przemiany światła ma zawartość aerozoli w atmosferze.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przekpion"/>
          <p:cNvPicPr>
            <a:picLocks noChangeAspect="1" noChangeArrowheads="1"/>
          </p:cNvPicPr>
          <p:nvPr/>
        </p:nvPicPr>
        <p:blipFill>
          <a:blip r:embed="rId2" cstate="print"/>
          <a:srcRect/>
          <a:stretch>
            <a:fillRect/>
          </a:stretch>
        </p:blipFill>
        <p:spPr bwMode="auto">
          <a:xfrm>
            <a:off x="0" y="0"/>
            <a:ext cx="4787900" cy="6858000"/>
          </a:xfrm>
          <a:prstGeom prst="rect">
            <a:avLst/>
          </a:prstGeom>
          <a:noFill/>
        </p:spPr>
      </p:pic>
      <p:sp>
        <p:nvSpPr>
          <p:cNvPr id="59394" name="Rectangle 2"/>
          <p:cNvSpPr>
            <a:spLocks noGrp="1" noChangeArrowheads="1"/>
          </p:cNvSpPr>
          <p:nvPr>
            <p:ph type="title"/>
          </p:nvPr>
        </p:nvSpPr>
        <p:spPr>
          <a:xfrm>
            <a:off x="5148263" y="333375"/>
            <a:ext cx="2819400" cy="609600"/>
          </a:xfrm>
        </p:spPr>
        <p:txBody>
          <a:bodyPr>
            <a:normAutofit fontScale="90000"/>
          </a:bodyPr>
          <a:lstStyle/>
          <a:p>
            <a:r>
              <a:rPr lang="pl-PL" sz="2200" dirty="0"/>
              <a:t>Przekrój pionowy przez atmosferę</a:t>
            </a:r>
          </a:p>
        </p:txBody>
      </p:sp>
      <p:sp>
        <p:nvSpPr>
          <p:cNvPr id="59396" name="Rectangle 4"/>
          <p:cNvSpPr>
            <a:spLocks noChangeArrowheads="1"/>
          </p:cNvSpPr>
          <p:nvPr/>
        </p:nvSpPr>
        <p:spPr bwMode="auto">
          <a:xfrm>
            <a:off x="4572000" y="1700213"/>
            <a:ext cx="4321175" cy="4211637"/>
          </a:xfrm>
          <a:prstGeom prst="rect">
            <a:avLst/>
          </a:prstGeom>
          <a:noFill/>
          <a:ln w="9525">
            <a:noFill/>
            <a:miter lim="800000"/>
            <a:headEnd/>
            <a:tailEnd/>
          </a:ln>
          <a:effectLst/>
        </p:spPr>
        <p:txBody>
          <a:bodyPr anchor="ctr">
            <a:spAutoFit/>
          </a:bodyPr>
          <a:lstStyle/>
          <a:p>
            <a:pPr algn="just"/>
            <a:r>
              <a:rPr lang="pl-PL"/>
              <a:t>Atmosfera, jako ośrodek fizyczny, bardzo istotnie wpływa na zobrazowania lotnicze i satelitarne. Z jednej strony, oddziałując z promieniowaniem elektromagnetycznym, powoduje zmianę jego charakterystyki. Z drugiej strony decyduje o warunkach technicznych lotu (Wójcik, 1989). Bezpośrednie promieniowanie słoneczne, które dochodzi do górnych warstw atmosfery, składa się z fal o długościach od 0,17 do 4 </a:t>
            </a:r>
            <a:r>
              <a:rPr lang="pl-PL">
                <a:sym typeface="Symbol" pitchFamily="18" charset="2"/>
              </a:rPr>
              <a:t></a:t>
            </a:r>
            <a:r>
              <a:rPr lang="pl-PL"/>
              <a:t>m. Gęstość strumienia tego promieniowania odpowiada stałej słonecznej i wynosi 1,39 [W m</a:t>
            </a:r>
            <a:r>
              <a:rPr lang="pl-PL">
                <a:sym typeface="Symbol" pitchFamily="18" charset="2"/>
              </a:rPr>
              <a:t>-2] (Wójcik, 1989).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pl-PL" dirty="0"/>
              <a:t>Typy rozpraszania promieniowania</a:t>
            </a:r>
          </a:p>
        </p:txBody>
      </p:sp>
      <p:sp>
        <p:nvSpPr>
          <p:cNvPr id="101379" name="Rectangle 3"/>
          <p:cNvSpPr>
            <a:spLocks noGrp="1" noChangeArrowheads="1"/>
          </p:cNvSpPr>
          <p:nvPr>
            <p:ph idx="1"/>
          </p:nvPr>
        </p:nvSpPr>
        <p:spPr>
          <a:xfrm>
            <a:off x="611188" y="1600200"/>
            <a:ext cx="8281987" cy="4565650"/>
          </a:xfrm>
        </p:spPr>
        <p:txBody>
          <a:bodyPr/>
          <a:lstStyle/>
          <a:p>
            <a:pPr marL="0" indent="363538" algn="just">
              <a:lnSpc>
                <a:spcPct val="110000"/>
              </a:lnSpc>
              <a:buFont typeface="Wingdings" pitchFamily="2" charset="2"/>
              <a:buNone/>
            </a:pPr>
            <a:r>
              <a:rPr lang="pl-PL" sz="1700"/>
              <a:t>Strumień promieniowania elektromagnetycznego, padający na powierzchnię Ziemi i odbity od niej, przechodzący przez atmosferę ulega przede wszystkim rozproszeniu. Wyróżnia się trzy jego typy (Lillesand i Kiefer, 1994):</a:t>
            </a:r>
          </a:p>
          <a:p>
            <a:pPr marL="0" indent="363538" algn="just">
              <a:lnSpc>
                <a:spcPct val="110000"/>
              </a:lnSpc>
              <a:buFont typeface="Wingdings" pitchFamily="2" charset="2"/>
              <a:buAutoNum type="arabicParenR"/>
            </a:pPr>
            <a:r>
              <a:rPr lang="pl-PL" sz="1700"/>
              <a:t>Związany z kryterium Rayleigh’a, zwany dyspersją, zachodzi wtedy, kiedy promieniowanie reaguje z atomami i cząsteczkami, których rozmiar jest dużo mniejszy od długości fali. Padający na atom promień pobudza do drgań elektrony, które wysyłają fotony światła. Efekt tego rozpraszania jest odwrotnie proporcjonalny do długości fali w czwartej potędze (Slater i in., 1983; Chavez, 1988, 1996). Rozpraszanie tego typu jest jednorodne we wszystkich kierunkach. Rozpraszanie tego typu dotyczy przede wszystkich fal krótszych (fioletowy i niebieski zakres promieniowania widzialnego); wraz ze wzrostem długości fali zmniejsza się ilość energii rozproszonej na tej zasadzie. Wizualnym efektem tego typu rozpraszania jest niebieski kolor nieba. Jest ono również zasadniczą przyczyną zmniejszenia ostrości i kontrastu na zdjęciu. W fotografii kolorowej wykonywanej z dużej wysokości objawia się to w postaci niebieskoszarej barwy.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pl-PL" dirty="0"/>
              <a:t>Typy rozpraszania promieniowania</a:t>
            </a:r>
          </a:p>
        </p:txBody>
      </p:sp>
      <p:sp>
        <p:nvSpPr>
          <p:cNvPr id="102403" name="Rectangle 3"/>
          <p:cNvSpPr>
            <a:spLocks noGrp="1" noChangeArrowheads="1"/>
          </p:cNvSpPr>
          <p:nvPr>
            <p:ph type="body" idx="1"/>
          </p:nvPr>
        </p:nvSpPr>
        <p:spPr>
          <a:xfrm>
            <a:off x="611188" y="1557338"/>
            <a:ext cx="7772400" cy="4530725"/>
          </a:xfrm>
        </p:spPr>
        <p:txBody>
          <a:bodyPr/>
          <a:lstStyle/>
          <a:p>
            <a:pPr marL="0" indent="363538"/>
            <a:r>
              <a:rPr lang="pl-PL" sz="2000"/>
              <a:t>Rozpraszanie typu Mie zachodzi wtedy, kiedy długość fali jest równa w przybliżeniu średnicy cząstki. Temu typowi rozpraszania podlegają fale dłuższe, a zachodzi ono głównie na cząstkach pary wodnej i pyłów. Wielkość rozpraszania tego typu jest odwrotnie proporcjonalna do długości fali (Slater i in., 1983).</a:t>
            </a:r>
          </a:p>
          <a:p>
            <a:pPr marL="0" indent="363538"/>
            <a:r>
              <a:rPr lang="pl-PL" sz="2000"/>
              <a:t>Rozpraszanie nieselektywne, które zachodzi niezależnie od długości fali na cząstkach o wymiarach dużo większych od długości fali. Tego typu rozpraszanie występuje na kroplach deszczu o rozmiarach 5-100 </a:t>
            </a:r>
            <a:r>
              <a:rPr lang="pl-PL" sz="2000">
                <a:sym typeface="Symbol" pitchFamily="18" charset="2"/>
              </a:rPr>
              <a:t></a:t>
            </a:r>
            <a:r>
              <a:rPr lang="pl-PL" sz="2000"/>
              <a:t>m. Podlega mu światło w zakresie widzialnym, bliskiej i środkowej podczerwieni. W efekcie chmury oraz mgły są fotografowane jako białe plamy.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fontAlgn="auto" hangingPunct="1">
              <a:spcAft>
                <a:spcPts val="0"/>
              </a:spcAft>
              <a:defRPr/>
            </a:pPr>
            <a:r>
              <a:rPr lang="pl-PL" sz="2200" dirty="0" smtClean="0"/>
              <a:t>model </a:t>
            </a:r>
            <a:r>
              <a:rPr lang="pl-PL" sz="2200" dirty="0"/>
              <a:t>rozpraszania promieniowania elektromagnetycznego w atmosferze </a:t>
            </a:r>
            <a:r>
              <a:rPr lang="pl-PL" sz="2200" dirty="0" err="1"/>
              <a:t>Chavez</a:t>
            </a:r>
            <a:r>
              <a:rPr lang="pl-PL" sz="2200" dirty="0"/>
              <a:t> 1988</a:t>
            </a:r>
          </a:p>
        </p:txBody>
      </p:sp>
      <p:graphicFrame>
        <p:nvGraphicFramePr>
          <p:cNvPr id="5122" name="Object 2"/>
          <p:cNvGraphicFramePr>
            <a:graphicFrameLocks noChangeAspect="1"/>
          </p:cNvGraphicFramePr>
          <p:nvPr>
            <p:ph sz="half" idx="1"/>
          </p:nvPr>
        </p:nvGraphicFramePr>
        <p:xfrm>
          <a:off x="395288" y="1989138"/>
          <a:ext cx="4176712" cy="2505075"/>
        </p:xfrm>
        <a:graphic>
          <a:graphicData uri="http://schemas.openxmlformats.org/presentationml/2006/ole">
            <p:oleObj spid="_x0000_s15362" name="Wykres" r:id="rId3" imgW="5210287" imgH="3124042" progId="Excel.Sheet.8">
              <p:embed/>
            </p:oleObj>
          </a:graphicData>
        </a:graphic>
      </p:graphicFrame>
      <p:graphicFrame>
        <p:nvGraphicFramePr>
          <p:cNvPr id="237572" name="Group 4"/>
          <p:cNvGraphicFramePr>
            <a:graphicFrameLocks noGrp="1"/>
          </p:cNvGraphicFramePr>
          <p:nvPr>
            <p:ph sz="half" idx="2"/>
          </p:nvPr>
        </p:nvGraphicFramePr>
        <p:xfrm>
          <a:off x="4859338" y="1916113"/>
          <a:ext cx="3810000" cy="3906520"/>
        </p:xfrm>
        <a:graphic>
          <a:graphicData uri="http://schemas.openxmlformats.org/drawingml/2006/table">
            <a:tbl>
              <a:tblPr/>
              <a:tblGrid>
                <a:gridCol w="1927225"/>
                <a:gridCol w="1882775"/>
              </a:tblGrid>
              <a:tr h="873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cs typeface="Times New Roman" pitchFamily="18" charset="0"/>
                        </a:rPr>
                        <a:t>Warunki atmosferyczne</a:t>
                      </a:r>
                      <a:endParaRPr kumimoji="0" lang="pl-PL"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Arial" pitchFamily="34" charset="0"/>
                          <a:cs typeface="Times New Roman" pitchFamily="18" charset="0"/>
                        </a:rPr>
                        <a:t>Rozpraszanie w funkcji długości fali</a:t>
                      </a:r>
                      <a:endParaRPr kumimoji="0" lang="pl-PL"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pitchFamily="34" charset="0"/>
                          <a:cs typeface="Times New Roman" pitchFamily="18" charset="0"/>
                        </a:rPr>
                        <a:t>Bardzo czyste niebo</a:t>
                      </a:r>
                      <a:endParaRPr kumimoji="0" lang="pl-PL"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pl-PL" sz="1600" b="0" i="0" u="none" strike="noStrike" cap="none" normalizeH="0" baseline="30000" smtClean="0">
                          <a:ln>
                            <a:noFill/>
                          </a:ln>
                          <a:solidFill>
                            <a:schemeClr val="tx1"/>
                          </a:solidFill>
                          <a:effectLst/>
                          <a:latin typeface="Arial" pitchFamily="34" charset="0"/>
                          <a:cs typeface="Times New Roman" pitchFamily="18" charset="0"/>
                        </a:rPr>
                        <a:t>-4</a:t>
                      </a:r>
                      <a:endParaRPr kumimoji="0" lang="pl-PL"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pitchFamily="34" charset="0"/>
                          <a:cs typeface="Times New Roman" pitchFamily="18" charset="0"/>
                        </a:rPr>
                        <a:t>Czyste niebo</a:t>
                      </a:r>
                      <a:endParaRPr kumimoji="0" lang="pl-PL"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pl-PL" sz="1600" b="0" i="0" u="none" strike="noStrike" cap="none" normalizeH="0" baseline="30000" smtClean="0">
                          <a:ln>
                            <a:noFill/>
                          </a:ln>
                          <a:solidFill>
                            <a:schemeClr val="tx1"/>
                          </a:solidFill>
                          <a:effectLst/>
                          <a:latin typeface="Arial" pitchFamily="34" charset="0"/>
                          <a:cs typeface="Times New Roman" pitchFamily="18" charset="0"/>
                        </a:rPr>
                        <a:t>-2</a:t>
                      </a:r>
                      <a:endParaRPr kumimoji="0" lang="pl-PL"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pitchFamily="34" charset="0"/>
                          <a:cs typeface="Times New Roman" pitchFamily="18" charset="0"/>
                        </a:rPr>
                        <a:t>Umiarkowane zachmurzenie</a:t>
                      </a:r>
                      <a:endParaRPr kumimoji="0" lang="pl-PL" sz="24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pl-PL" sz="1600" b="0" i="0" u="none" strike="noStrike" cap="none" normalizeH="0" baseline="30000" dirty="0" smtClean="0">
                          <a:ln>
                            <a:noFill/>
                          </a:ln>
                          <a:solidFill>
                            <a:schemeClr val="tx1"/>
                          </a:solidFill>
                          <a:effectLst/>
                          <a:latin typeface="Arial" pitchFamily="34" charset="0"/>
                          <a:cs typeface="Times New Roman" pitchFamily="18" charset="0"/>
                        </a:rPr>
                        <a:t>-1</a:t>
                      </a:r>
                      <a:endParaRPr kumimoji="0" lang="pl-PL"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pitchFamily="34" charset="0"/>
                          <a:cs typeface="Times New Roman" pitchFamily="18" charset="0"/>
                        </a:rPr>
                        <a:t>Zamglenie</a:t>
                      </a:r>
                      <a:endParaRPr kumimoji="0" lang="pl-PL" sz="24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pl-PL" sz="1600" b="0" i="0" u="none" strike="noStrike" cap="none" normalizeH="0" baseline="30000" dirty="0" smtClean="0">
                          <a:ln>
                            <a:noFill/>
                          </a:ln>
                          <a:solidFill>
                            <a:schemeClr val="tx1"/>
                          </a:solidFill>
                          <a:effectLst/>
                          <a:latin typeface="Arial" pitchFamily="34" charset="0"/>
                          <a:cs typeface="Times New Roman" pitchFamily="18" charset="0"/>
                        </a:rPr>
                        <a:t>-0,7</a:t>
                      </a:r>
                      <a:endParaRPr kumimoji="0" lang="pl-PL"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pitchFamily="34" charset="0"/>
                          <a:cs typeface="Times New Roman" pitchFamily="18" charset="0"/>
                        </a:rPr>
                        <a:t>Duże zamglenie</a:t>
                      </a:r>
                      <a:endParaRPr kumimoji="0" lang="pl-PL"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pl-PL" sz="1600" b="0" i="0" u="none" strike="noStrike" cap="none" normalizeH="0" baseline="30000" dirty="0" smtClean="0">
                          <a:ln>
                            <a:noFill/>
                          </a:ln>
                          <a:solidFill>
                            <a:schemeClr val="tx1"/>
                          </a:solidFill>
                          <a:effectLst/>
                          <a:latin typeface="Arial" pitchFamily="34" charset="0"/>
                          <a:cs typeface="Times New Roman" pitchFamily="18" charset="0"/>
                        </a:rPr>
                        <a:t>-0,5</a:t>
                      </a:r>
                      <a:endParaRPr kumimoji="0" lang="pl-PL"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Kalibracja</a:t>
            </a:r>
            <a:r>
              <a:rPr lang="pl-PL" baseline="0" dirty="0" smtClean="0"/>
              <a:t> radiometryczna </a:t>
            </a:r>
            <a:r>
              <a:rPr lang="pl-PL" baseline="0" dirty="0" smtClean="0"/>
              <a:t>teledetekcyjnych danych </a:t>
            </a:r>
            <a:r>
              <a:rPr lang="pl-PL" baseline="0" dirty="0" smtClean="0"/>
              <a:t>obrazowych</a:t>
            </a:r>
            <a:endParaRPr lang="pl-PL" dirty="0"/>
          </a:p>
        </p:txBody>
      </p:sp>
      <p:sp>
        <p:nvSpPr>
          <p:cNvPr id="3" name="Symbol zastępczy zawartości 2"/>
          <p:cNvSpPr>
            <a:spLocks noGrp="1"/>
          </p:cNvSpPr>
          <p:nvPr>
            <p:ph idx="1"/>
          </p:nvPr>
        </p:nvSpPr>
        <p:spPr/>
        <p:txBody>
          <a:bodyPr/>
          <a:lstStyle/>
          <a:p>
            <a:pPr marL="0" lvl="0" indent="344488" algn="just">
              <a:buNone/>
            </a:pPr>
            <a:r>
              <a:rPr lang="pl-PL" baseline="0" dirty="0" smtClean="0"/>
              <a:t>Uzyskanie wiarygodnych informacji o odbitym promieniowaniu elektromagnetycznym, w postaci współczynnika odbicia lub wielkości </a:t>
            </a:r>
            <a:r>
              <a:rPr lang="pl-PL" baseline="0" dirty="0" err="1" smtClean="0"/>
              <a:t>radiancji</a:t>
            </a:r>
            <a:r>
              <a:rPr lang="pl-PL" baseline="0" dirty="0" smtClean="0"/>
              <a:t> spektralnej, na powierzchni Ziemi</a:t>
            </a:r>
            <a:r>
              <a:rPr lang="pl-PL" baseline="0" dirty="0" smtClean="0"/>
              <a:t>.</a:t>
            </a:r>
          </a:p>
          <a:p>
            <a:pPr marL="0" lvl="0" indent="344488" algn="just">
              <a:buNone/>
            </a:pPr>
            <a:r>
              <a:rPr lang="pl-PL" dirty="0" smtClean="0"/>
              <a:t>Korekcją radiometryczną bywają również nazywane operacje rozciągania histogramu</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0"/>
            <a:ext cx="3276600" cy="484188"/>
          </a:xfrm>
        </p:spPr>
        <p:txBody>
          <a:bodyPr>
            <a:normAutofit fontScale="90000"/>
          </a:bodyPr>
          <a:lstStyle/>
          <a:p>
            <a:r>
              <a:rPr lang="pl-PL" sz="2200" dirty="0"/>
              <a:t>Absorpcja promieniowania</a:t>
            </a:r>
          </a:p>
        </p:txBody>
      </p:sp>
      <p:pic>
        <p:nvPicPr>
          <p:cNvPr id="56324" name="Picture 4" descr="absobcjabaretszczegol"/>
          <p:cNvPicPr>
            <a:picLocks noChangeAspect="1" noChangeArrowheads="1"/>
          </p:cNvPicPr>
          <p:nvPr/>
        </p:nvPicPr>
        <p:blipFill>
          <a:blip r:embed="rId2" cstate="print"/>
          <a:srcRect/>
          <a:stretch>
            <a:fillRect/>
          </a:stretch>
        </p:blipFill>
        <p:spPr bwMode="auto">
          <a:xfrm>
            <a:off x="304800" y="533400"/>
            <a:ext cx="8382000" cy="60213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pl-PL" dirty="0"/>
              <a:t>Okna atmosferyczne</a:t>
            </a:r>
          </a:p>
        </p:txBody>
      </p:sp>
      <p:pic>
        <p:nvPicPr>
          <p:cNvPr id="94211" name="Picture 3"/>
          <p:cNvPicPr>
            <a:picLocks noChangeAspect="1" noChangeArrowheads="1"/>
          </p:cNvPicPr>
          <p:nvPr/>
        </p:nvPicPr>
        <p:blipFill>
          <a:blip r:embed="rId2" cstate="print"/>
          <a:srcRect/>
          <a:stretch>
            <a:fillRect/>
          </a:stretch>
        </p:blipFill>
        <p:spPr bwMode="auto">
          <a:xfrm>
            <a:off x="900113" y="1773238"/>
            <a:ext cx="7669212" cy="3252787"/>
          </a:xfrm>
          <a:prstGeom prst="rect">
            <a:avLst/>
          </a:prstGeom>
          <a:noFill/>
          <a:ln w="9525">
            <a:noFill/>
            <a:miter lim="800000"/>
            <a:headEnd/>
            <a:tailEnd/>
          </a:ln>
          <a:effectLst/>
        </p:spPr>
      </p:pic>
      <p:sp>
        <p:nvSpPr>
          <p:cNvPr id="94212" name="Text Box 4"/>
          <p:cNvSpPr txBox="1">
            <a:spLocks noChangeArrowheads="1"/>
          </p:cNvSpPr>
          <p:nvPr/>
        </p:nvSpPr>
        <p:spPr bwMode="auto">
          <a:xfrm>
            <a:off x="879475" y="5537200"/>
            <a:ext cx="7791450" cy="641350"/>
          </a:xfrm>
          <a:prstGeom prst="rect">
            <a:avLst/>
          </a:prstGeom>
          <a:noFill/>
          <a:ln w="9525">
            <a:noFill/>
            <a:miter lim="800000"/>
            <a:headEnd/>
            <a:tailEnd/>
          </a:ln>
          <a:effectLst/>
        </p:spPr>
        <p:txBody>
          <a:bodyPr wrap="none">
            <a:spAutoFit/>
          </a:bodyPr>
          <a:lstStyle/>
          <a:p>
            <a:r>
              <a:rPr lang="pl-PL"/>
              <a:t>Oknami atmosferycznymi nazywamy takie zakresy długości fal, dla których </a:t>
            </a:r>
          </a:p>
          <a:p>
            <a:r>
              <a:rPr lang="pl-PL"/>
              <a:t>atmosfera jest przepuszczalna.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IG02_023"/>
          <p:cNvPicPr>
            <a:picLocks noChangeAspect="1" noChangeArrowheads="1"/>
          </p:cNvPicPr>
          <p:nvPr/>
        </p:nvPicPr>
        <p:blipFill>
          <a:blip r:embed="rId2" cstate="print"/>
          <a:srcRect/>
          <a:stretch>
            <a:fillRect/>
          </a:stretch>
        </p:blipFill>
        <p:spPr bwMode="auto">
          <a:xfrm>
            <a:off x="0" y="0"/>
            <a:ext cx="8534400" cy="6400800"/>
          </a:xfrm>
          <a:prstGeom prst="rect">
            <a:avLst/>
          </a:prstGeom>
          <a:noFill/>
        </p:spPr>
      </p:pic>
      <p:sp>
        <p:nvSpPr>
          <p:cNvPr id="97283" name="Rectangle 3"/>
          <p:cNvSpPr>
            <a:spLocks noChangeArrowheads="1"/>
          </p:cNvSpPr>
          <p:nvPr/>
        </p:nvSpPr>
        <p:spPr bwMode="auto">
          <a:xfrm>
            <a:off x="381000" y="6492875"/>
            <a:ext cx="7297738" cy="336550"/>
          </a:xfrm>
          <a:prstGeom prst="rect">
            <a:avLst/>
          </a:prstGeom>
          <a:noFill/>
          <a:ln w="9525">
            <a:noFill/>
            <a:miter lim="800000"/>
            <a:headEnd/>
            <a:tailEnd/>
          </a:ln>
          <a:effectLst/>
        </p:spPr>
        <p:txBody>
          <a:bodyPr wrap="none">
            <a:spAutoFit/>
          </a:bodyPr>
          <a:lstStyle/>
          <a:p>
            <a:r>
              <a:rPr lang="pl-PL" sz="1600">
                <a:latin typeface="Verdana" pitchFamily="34" charset="0"/>
              </a:rPr>
              <a:t>http://www.u.arizona.edu/ic/nats1011/lectures/ch02/FIG02_023.JPG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
        <p:nvSpPr>
          <p:cNvPr id="5" name="Prostokąt zaokrąglony 4"/>
          <p:cNvSpPr/>
          <p:nvPr/>
        </p:nvSpPr>
        <p:spPr>
          <a:xfrm>
            <a:off x="3059832" y="4869160"/>
            <a:ext cx="3312368" cy="720080"/>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fontAlgn="auto" hangingPunct="1">
              <a:spcAft>
                <a:spcPts val="0"/>
              </a:spcAft>
              <a:defRPr/>
            </a:pPr>
            <a:r>
              <a:rPr lang="pl-PL" sz="3000"/>
              <a:t>Absorpcja a odbicie...</a:t>
            </a:r>
          </a:p>
        </p:txBody>
      </p:sp>
      <p:sp>
        <p:nvSpPr>
          <p:cNvPr id="41987" name="Rectangle 3"/>
          <p:cNvSpPr>
            <a:spLocks noGrp="1" noChangeArrowheads="1"/>
          </p:cNvSpPr>
          <p:nvPr>
            <p:ph idx="1"/>
          </p:nvPr>
        </p:nvSpPr>
        <p:spPr>
          <a:xfrm>
            <a:off x="683568" y="1484784"/>
            <a:ext cx="7772400" cy="914400"/>
          </a:xfrm>
        </p:spPr>
        <p:txBody>
          <a:bodyPr/>
          <a:lstStyle/>
          <a:p>
            <a:pPr eaLnBrk="1" hangingPunct="1"/>
            <a:r>
              <a:rPr lang="pl-PL" sz="1600" dirty="0" smtClean="0"/>
              <a:t>Absorpcja promieniowania jest zmienna względem długości fali. Każdy materiał ma zatem charakterystyczny wykres absorpcji i odbicia. Wykres przedstawiający proporcje pomiędzy absorpcją a odbiciem zwany jest krzywą spektralną odbicia:</a:t>
            </a:r>
          </a:p>
          <a:p>
            <a:pPr eaLnBrk="1" hangingPunct="1">
              <a:buFont typeface="Wingdings" pitchFamily="2" charset="2"/>
              <a:buNone/>
            </a:pPr>
            <a:endParaRPr lang="pl-PL" sz="1600" dirty="0" smtClean="0"/>
          </a:p>
        </p:txBody>
      </p:sp>
      <p:pic>
        <p:nvPicPr>
          <p:cNvPr id="41988" name="Picture 4"/>
          <p:cNvPicPr>
            <a:picLocks noChangeAspect="1" noChangeArrowheads="1"/>
          </p:cNvPicPr>
          <p:nvPr/>
        </p:nvPicPr>
        <p:blipFill>
          <a:blip r:embed="rId2" cstate="print"/>
          <a:srcRect/>
          <a:stretch>
            <a:fillRect/>
          </a:stretch>
        </p:blipFill>
        <p:spPr bwMode="auto">
          <a:xfrm>
            <a:off x="1475656" y="2420888"/>
            <a:ext cx="6408712" cy="41912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
        <p:nvSpPr>
          <p:cNvPr id="5" name="Prostokąt zaokrąglony 4"/>
          <p:cNvSpPr/>
          <p:nvPr/>
        </p:nvSpPr>
        <p:spPr>
          <a:xfrm>
            <a:off x="5436096" y="1916832"/>
            <a:ext cx="1800200" cy="1152128"/>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Grp="1" noChangeArrowheads="1"/>
          </p:cNvSpPr>
          <p:nvPr>
            <p:ph type="title"/>
          </p:nvPr>
        </p:nvSpPr>
        <p:spPr/>
        <p:txBody>
          <a:bodyPr>
            <a:normAutofit fontScale="90000"/>
          </a:bodyPr>
          <a:lstStyle/>
          <a:p>
            <a:r>
              <a:rPr lang="pl-PL" dirty="0" smtClean="0"/>
              <a:t>Zakresy spektralne Sensorów aster i </a:t>
            </a:r>
            <a:r>
              <a:rPr lang="pl-PL" dirty="0" err="1" smtClean="0"/>
              <a:t>landsat</a:t>
            </a:r>
            <a:r>
              <a:rPr lang="pl-PL" dirty="0" smtClean="0"/>
              <a:t> </a:t>
            </a:r>
            <a:endParaRPr lang="pl-PL" dirty="0"/>
          </a:p>
        </p:txBody>
      </p:sp>
      <p:pic>
        <p:nvPicPr>
          <p:cNvPr id="120836" name="Picture 4"/>
          <p:cNvPicPr>
            <a:picLocks noGrp="1" noChangeAspect="1" noChangeArrowheads="1"/>
          </p:cNvPicPr>
          <p:nvPr>
            <p:ph idx="1"/>
          </p:nvPr>
        </p:nvPicPr>
        <p:blipFill>
          <a:blip r:embed="rId2" cstate="print"/>
          <a:srcRect/>
          <a:stretch>
            <a:fillRect/>
          </a:stretch>
        </p:blipFill>
        <p:spPr>
          <a:xfrm>
            <a:off x="395536" y="1412776"/>
            <a:ext cx="8353425" cy="5160963"/>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Rejestracja cyfrowych danych</a:t>
            </a:r>
            <a:r>
              <a:rPr lang="pl-PL" baseline="0" dirty="0" smtClean="0"/>
              <a:t> teledetekcyjnych</a:t>
            </a:r>
            <a:endParaRPr lang="pl-PL" dirty="0"/>
          </a:p>
        </p:txBody>
      </p:sp>
      <p:sp>
        <p:nvSpPr>
          <p:cNvPr id="3" name="Symbol zastępczy zawartości 2"/>
          <p:cNvSpPr>
            <a:spLocks noGrp="1"/>
          </p:cNvSpPr>
          <p:nvPr>
            <p:ph idx="1"/>
          </p:nvPr>
        </p:nvSpPr>
        <p:spPr/>
        <p:txBody>
          <a:bodyPr>
            <a:normAutofit fontScale="77500" lnSpcReduction="20000"/>
          </a:bodyPr>
          <a:lstStyle/>
          <a:p>
            <a:pPr marL="533400" indent="-533400">
              <a:buFont typeface="Wingdings" pitchFamily="2" charset="2"/>
              <a:buAutoNum type="arabicParenR"/>
              <a:defRPr/>
            </a:pPr>
            <a:r>
              <a:rPr lang="pl-PL" dirty="0" smtClean="0"/>
              <a:t>Względna jasność DN w danym kanale spektralnym (pomiędzy minimalnym a maksymalnym potencjalnym promieniowaniem elektromagnetycznym)</a:t>
            </a:r>
          </a:p>
          <a:p>
            <a:pPr marL="533400" indent="-533400">
              <a:buFont typeface="Wingdings" pitchFamily="2" charset="2"/>
              <a:buAutoNum type="arabicParenR"/>
              <a:defRPr/>
            </a:pPr>
            <a:r>
              <a:rPr lang="pl-PL" dirty="0" smtClean="0"/>
              <a:t>W większości przypadków jest to wartość wprost proporcjonalna do </a:t>
            </a:r>
            <a:r>
              <a:rPr lang="pl-PL" dirty="0" smtClean="0"/>
              <a:t>energii </a:t>
            </a:r>
            <a:r>
              <a:rPr lang="pl-PL" dirty="0" smtClean="0"/>
              <a:t>odbitej (</a:t>
            </a:r>
            <a:r>
              <a:rPr lang="pl-PL" dirty="0" err="1" smtClean="0"/>
              <a:t>radiancji</a:t>
            </a:r>
            <a:r>
              <a:rPr lang="pl-PL" dirty="0" smtClean="0"/>
              <a:t> </a:t>
            </a:r>
            <a:r>
              <a:rPr lang="pl-PL" dirty="0" smtClean="0"/>
              <a:t>spektralnej) docierającej do sensora (</a:t>
            </a:r>
            <a:r>
              <a:rPr lang="pl-PL" dirty="0" err="1" smtClean="0"/>
              <a:t>SRsensor</a:t>
            </a:r>
            <a:r>
              <a:rPr lang="pl-PL" dirty="0" smtClean="0"/>
              <a:t>)</a:t>
            </a:r>
          </a:p>
          <a:p>
            <a:pPr marL="533400" indent="-533400">
              <a:buFont typeface="Wingdings" pitchFamily="2" charset="2"/>
              <a:buAutoNum type="arabicParenR"/>
              <a:defRPr/>
            </a:pPr>
            <a:r>
              <a:rPr lang="pl-PL" dirty="0" smtClean="0"/>
              <a:t>Rozdzielczość radiometryczna – precyzja</a:t>
            </a:r>
            <a:r>
              <a:rPr lang="pl-PL" baseline="0" dirty="0" smtClean="0"/>
              <a:t> z jaką rejestruje się promieniowanie elektromagnetyczne docierające do sensora; najczęściej 8-bitów w  przypadku starszych sensorów, obecnie 10-12 bitów (IKONOS, </a:t>
            </a:r>
            <a:r>
              <a:rPr lang="pl-PL" baseline="0" dirty="0" err="1" smtClean="0"/>
              <a:t>QuickBrid</a:t>
            </a:r>
            <a:r>
              <a:rPr lang="pl-PL" baseline="0" dirty="0" smtClean="0"/>
              <a:t>, </a:t>
            </a:r>
            <a:r>
              <a:rPr lang="pl-PL" baseline="0" dirty="0" err="1" smtClean="0"/>
              <a:t>GeoEye</a:t>
            </a:r>
            <a:r>
              <a:rPr lang="pl-PL" baseline="0" dirty="0" smtClean="0"/>
              <a:t>, </a:t>
            </a:r>
            <a:r>
              <a:rPr lang="pl-PL" baseline="0" dirty="0" err="1" smtClean="0"/>
              <a:t>WordView</a:t>
            </a:r>
            <a:r>
              <a:rPr lang="pl-PL" baseline="0" dirty="0" smtClean="0"/>
              <a:t>), choć zdarzają się sensory (np. termalne) o kodowaniu promieniowania na poziomie 16 bitów)</a:t>
            </a:r>
            <a:r>
              <a:rPr lang="pl-PL" dirty="0" smtClean="0"/>
              <a:t>; </a:t>
            </a:r>
            <a:endParaRPr lang="pl-PL" baseline="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fontAlgn="auto" hangingPunct="1">
              <a:spcAft>
                <a:spcPts val="0"/>
              </a:spcAft>
              <a:defRPr/>
            </a:pPr>
            <a:r>
              <a:rPr lang="pl-PL" sz="2200" b="1" dirty="0"/>
              <a:t>Względne wyrażenie odbitego promieniowania EM</a:t>
            </a:r>
            <a:r>
              <a:rPr lang="pl-PL" sz="2200" dirty="0"/>
              <a:t> </a:t>
            </a:r>
          </a:p>
        </p:txBody>
      </p:sp>
      <p:pic>
        <p:nvPicPr>
          <p:cNvPr id="23555" name="Picture 3"/>
          <p:cNvPicPr>
            <a:picLocks noGrp="1" noChangeAspect="1" noChangeArrowheads="1"/>
          </p:cNvPicPr>
          <p:nvPr>
            <p:ph sz="half" idx="1"/>
          </p:nvPr>
        </p:nvPicPr>
        <p:blipFill>
          <a:blip r:embed="rId2" cstate="print"/>
          <a:srcRect/>
          <a:stretch>
            <a:fillRect/>
          </a:stretch>
        </p:blipFill>
        <p:spPr>
          <a:xfrm>
            <a:off x="357188" y="1143000"/>
            <a:ext cx="3736975" cy="2649538"/>
          </a:xfrm>
          <a:noFill/>
        </p:spPr>
      </p:pic>
      <p:pic>
        <p:nvPicPr>
          <p:cNvPr id="23556" name="Picture 4"/>
          <p:cNvPicPr>
            <a:picLocks noGrp="1" noChangeAspect="1" noChangeArrowheads="1"/>
          </p:cNvPicPr>
          <p:nvPr>
            <p:ph sz="quarter" idx="2"/>
          </p:nvPr>
        </p:nvPicPr>
        <p:blipFill>
          <a:blip r:embed="rId3" cstate="print"/>
          <a:srcRect/>
          <a:stretch>
            <a:fillRect/>
          </a:stretch>
        </p:blipFill>
        <p:spPr>
          <a:xfrm>
            <a:off x="4429125" y="1214438"/>
            <a:ext cx="4602163" cy="2357437"/>
          </a:xfrm>
          <a:noFill/>
        </p:spPr>
      </p:pic>
      <p:pic>
        <p:nvPicPr>
          <p:cNvPr id="23558" name="Picture 6" descr="dlfali"/>
          <p:cNvPicPr>
            <a:picLocks noGrp="1" noChangeAspect="1" noChangeArrowheads="1"/>
          </p:cNvPicPr>
          <p:nvPr>
            <p:ph sz="quarter" idx="3"/>
          </p:nvPr>
        </p:nvPicPr>
        <p:blipFill>
          <a:blip r:embed="rId4" cstate="print"/>
          <a:stretch>
            <a:fillRect/>
          </a:stretch>
        </p:blipFill>
        <p:spPr>
          <a:xfrm>
            <a:off x="4938509" y="3941763"/>
            <a:ext cx="3686581" cy="2189162"/>
          </a:xfrm>
          <a:noFill/>
        </p:spPr>
      </p:pic>
      <p:sp>
        <p:nvSpPr>
          <p:cNvPr id="23557" name="Rectangle 5"/>
          <p:cNvSpPr>
            <a:spLocks noChangeArrowheads="1"/>
          </p:cNvSpPr>
          <p:nvPr/>
        </p:nvSpPr>
        <p:spPr bwMode="auto">
          <a:xfrm>
            <a:off x="0" y="6583363"/>
            <a:ext cx="4629150" cy="274637"/>
          </a:xfrm>
          <a:prstGeom prst="rect">
            <a:avLst/>
          </a:prstGeom>
          <a:noFill/>
          <a:ln w="9525">
            <a:noFill/>
            <a:miter lim="800000"/>
            <a:headEnd/>
            <a:tailEnd/>
          </a:ln>
        </p:spPr>
        <p:txBody>
          <a:bodyPr wrap="none">
            <a:spAutoFit/>
          </a:bodyPr>
          <a:lstStyle/>
          <a:p>
            <a:r>
              <a:rPr lang="pl-PL" sz="1200">
                <a:latin typeface="Franklin Gothic Book"/>
              </a:rPr>
              <a:t>http://www.trfic.msu.edu/data_portal/Landsat7doc/landsatch6.html</a:t>
            </a:r>
          </a:p>
        </p:txBody>
      </p:sp>
      <p:sp>
        <p:nvSpPr>
          <p:cNvPr id="23559" name="Line 7"/>
          <p:cNvSpPr>
            <a:spLocks noChangeShapeType="1"/>
          </p:cNvSpPr>
          <p:nvPr/>
        </p:nvSpPr>
        <p:spPr bwMode="auto">
          <a:xfrm flipH="1">
            <a:off x="4500563" y="5805488"/>
            <a:ext cx="2159000" cy="0"/>
          </a:xfrm>
          <a:prstGeom prst="line">
            <a:avLst/>
          </a:prstGeom>
          <a:noFill/>
          <a:ln w="9525">
            <a:solidFill>
              <a:schemeClr val="tx1"/>
            </a:solidFill>
            <a:round/>
            <a:headEnd/>
            <a:tailEnd/>
          </a:ln>
        </p:spPr>
        <p:txBody>
          <a:bodyPr/>
          <a:lstStyle/>
          <a:p>
            <a:endParaRPr lang="pl-PL"/>
          </a:p>
        </p:txBody>
      </p:sp>
      <p:sp>
        <p:nvSpPr>
          <p:cNvPr id="23560" name="Line 8"/>
          <p:cNvSpPr>
            <a:spLocks noChangeShapeType="1"/>
          </p:cNvSpPr>
          <p:nvPr/>
        </p:nvSpPr>
        <p:spPr bwMode="auto">
          <a:xfrm flipH="1">
            <a:off x="4500563" y="5589588"/>
            <a:ext cx="1622425" cy="0"/>
          </a:xfrm>
          <a:prstGeom prst="line">
            <a:avLst/>
          </a:prstGeom>
          <a:noFill/>
          <a:ln w="9525">
            <a:solidFill>
              <a:schemeClr val="tx1"/>
            </a:solidFill>
            <a:round/>
            <a:headEnd/>
            <a:tailEnd/>
          </a:ln>
        </p:spPr>
        <p:txBody>
          <a:bodyPr/>
          <a:lstStyle/>
          <a:p>
            <a:endParaRPr lang="pl-PL"/>
          </a:p>
        </p:txBody>
      </p:sp>
      <p:sp>
        <p:nvSpPr>
          <p:cNvPr id="23561" name="Line 9"/>
          <p:cNvSpPr>
            <a:spLocks noChangeShapeType="1"/>
          </p:cNvSpPr>
          <p:nvPr/>
        </p:nvSpPr>
        <p:spPr bwMode="auto">
          <a:xfrm flipH="1">
            <a:off x="4500563" y="5373688"/>
            <a:ext cx="1371600" cy="0"/>
          </a:xfrm>
          <a:prstGeom prst="line">
            <a:avLst/>
          </a:prstGeom>
          <a:noFill/>
          <a:ln w="9525">
            <a:solidFill>
              <a:schemeClr val="tx1"/>
            </a:solidFill>
            <a:round/>
            <a:headEnd/>
            <a:tailEnd/>
          </a:ln>
        </p:spPr>
        <p:txBody>
          <a:bodyPr/>
          <a:lstStyle/>
          <a:p>
            <a:endParaRPr lang="pl-PL"/>
          </a:p>
        </p:txBody>
      </p:sp>
      <p:sp>
        <p:nvSpPr>
          <p:cNvPr id="23562" name="Line 10"/>
          <p:cNvSpPr>
            <a:spLocks noChangeShapeType="1"/>
          </p:cNvSpPr>
          <p:nvPr/>
        </p:nvSpPr>
        <p:spPr bwMode="auto">
          <a:xfrm flipH="1">
            <a:off x="4500563" y="5157788"/>
            <a:ext cx="1257300" cy="0"/>
          </a:xfrm>
          <a:prstGeom prst="line">
            <a:avLst/>
          </a:prstGeom>
          <a:noFill/>
          <a:ln w="9525">
            <a:solidFill>
              <a:schemeClr val="tx1"/>
            </a:solidFill>
            <a:round/>
            <a:headEnd/>
            <a:tailEnd/>
          </a:ln>
        </p:spPr>
        <p:txBody>
          <a:bodyPr/>
          <a:lstStyle/>
          <a:p>
            <a:endParaRPr lang="pl-PL"/>
          </a:p>
        </p:txBody>
      </p:sp>
      <p:sp>
        <p:nvSpPr>
          <p:cNvPr id="23563" name="Line 11"/>
          <p:cNvSpPr>
            <a:spLocks noChangeShapeType="1"/>
          </p:cNvSpPr>
          <p:nvPr/>
        </p:nvSpPr>
        <p:spPr bwMode="auto">
          <a:xfrm flipH="1">
            <a:off x="4500563" y="5013325"/>
            <a:ext cx="1211262" cy="0"/>
          </a:xfrm>
          <a:prstGeom prst="line">
            <a:avLst/>
          </a:prstGeom>
          <a:noFill/>
          <a:ln w="9525">
            <a:solidFill>
              <a:schemeClr val="tx1"/>
            </a:solidFill>
            <a:round/>
            <a:headEnd/>
            <a:tailEnd/>
          </a:ln>
        </p:spPr>
        <p:txBody>
          <a:bodyPr/>
          <a:lstStyle/>
          <a:p>
            <a:endParaRPr lang="pl-PL"/>
          </a:p>
        </p:txBody>
      </p:sp>
      <p:sp>
        <p:nvSpPr>
          <p:cNvPr id="23564" name="Text Box 12"/>
          <p:cNvSpPr txBox="1">
            <a:spLocks noChangeArrowheads="1"/>
          </p:cNvSpPr>
          <p:nvPr/>
        </p:nvSpPr>
        <p:spPr bwMode="auto">
          <a:xfrm>
            <a:off x="4140200" y="4868863"/>
            <a:ext cx="504825" cy="244475"/>
          </a:xfrm>
          <a:prstGeom prst="rect">
            <a:avLst/>
          </a:prstGeom>
          <a:noFill/>
          <a:ln w="9525">
            <a:noFill/>
            <a:miter lim="800000"/>
            <a:headEnd/>
            <a:tailEnd/>
          </a:ln>
        </p:spPr>
        <p:txBody>
          <a:bodyPr>
            <a:spAutoFit/>
          </a:bodyPr>
          <a:lstStyle/>
          <a:p>
            <a:pPr>
              <a:spcBef>
                <a:spcPct val="50000"/>
              </a:spcBef>
            </a:pPr>
            <a:r>
              <a:rPr lang="pl-PL" sz="1000">
                <a:latin typeface="Franklin Gothic Book"/>
              </a:rPr>
              <a:t>255</a:t>
            </a:r>
          </a:p>
        </p:txBody>
      </p:sp>
      <p:sp>
        <p:nvSpPr>
          <p:cNvPr id="23565" name="Text Box 13"/>
          <p:cNvSpPr txBox="1">
            <a:spLocks noChangeArrowheads="1"/>
          </p:cNvSpPr>
          <p:nvPr/>
        </p:nvSpPr>
        <p:spPr bwMode="auto">
          <a:xfrm>
            <a:off x="4140200" y="4724400"/>
            <a:ext cx="504825" cy="244475"/>
          </a:xfrm>
          <a:prstGeom prst="rect">
            <a:avLst/>
          </a:prstGeom>
          <a:noFill/>
          <a:ln w="9525">
            <a:noFill/>
            <a:miter lim="800000"/>
            <a:headEnd/>
            <a:tailEnd/>
          </a:ln>
        </p:spPr>
        <p:txBody>
          <a:bodyPr>
            <a:spAutoFit/>
          </a:bodyPr>
          <a:lstStyle/>
          <a:p>
            <a:pPr>
              <a:spcBef>
                <a:spcPct val="50000"/>
              </a:spcBef>
            </a:pPr>
            <a:r>
              <a:rPr lang="pl-PL" sz="1000">
                <a:latin typeface="Franklin Gothic Book"/>
              </a:rPr>
              <a:t>255</a:t>
            </a:r>
          </a:p>
        </p:txBody>
      </p:sp>
      <p:sp>
        <p:nvSpPr>
          <p:cNvPr id="23566" name="Line 14"/>
          <p:cNvSpPr>
            <a:spLocks noChangeShapeType="1"/>
          </p:cNvSpPr>
          <p:nvPr/>
        </p:nvSpPr>
        <p:spPr bwMode="auto">
          <a:xfrm flipH="1">
            <a:off x="4500563" y="4868863"/>
            <a:ext cx="1112837" cy="0"/>
          </a:xfrm>
          <a:prstGeom prst="line">
            <a:avLst/>
          </a:prstGeom>
          <a:noFill/>
          <a:ln w="9525">
            <a:solidFill>
              <a:schemeClr val="tx1"/>
            </a:solidFill>
            <a:round/>
            <a:headEnd/>
            <a:tailEnd/>
          </a:ln>
        </p:spPr>
        <p:txBody>
          <a:bodyPr/>
          <a:lstStyle/>
          <a:p>
            <a:endParaRPr lang="pl-PL"/>
          </a:p>
        </p:txBody>
      </p:sp>
      <p:sp>
        <p:nvSpPr>
          <p:cNvPr id="23567" name="Text Box 15"/>
          <p:cNvSpPr txBox="1">
            <a:spLocks noChangeArrowheads="1"/>
          </p:cNvSpPr>
          <p:nvPr/>
        </p:nvSpPr>
        <p:spPr bwMode="auto">
          <a:xfrm>
            <a:off x="4141788" y="5032375"/>
            <a:ext cx="504825" cy="244475"/>
          </a:xfrm>
          <a:prstGeom prst="rect">
            <a:avLst/>
          </a:prstGeom>
          <a:noFill/>
          <a:ln w="9525">
            <a:noFill/>
            <a:miter lim="800000"/>
            <a:headEnd/>
            <a:tailEnd/>
          </a:ln>
        </p:spPr>
        <p:txBody>
          <a:bodyPr>
            <a:spAutoFit/>
          </a:bodyPr>
          <a:lstStyle/>
          <a:p>
            <a:pPr>
              <a:spcBef>
                <a:spcPct val="50000"/>
              </a:spcBef>
            </a:pPr>
            <a:r>
              <a:rPr lang="pl-PL" sz="1000">
                <a:latin typeface="Franklin Gothic Book"/>
              </a:rPr>
              <a:t>255</a:t>
            </a:r>
          </a:p>
        </p:txBody>
      </p:sp>
      <p:sp>
        <p:nvSpPr>
          <p:cNvPr id="23568" name="Text Box 16"/>
          <p:cNvSpPr txBox="1">
            <a:spLocks noChangeArrowheads="1"/>
          </p:cNvSpPr>
          <p:nvPr/>
        </p:nvSpPr>
        <p:spPr bwMode="auto">
          <a:xfrm>
            <a:off x="4133850" y="5219700"/>
            <a:ext cx="504825" cy="244475"/>
          </a:xfrm>
          <a:prstGeom prst="rect">
            <a:avLst/>
          </a:prstGeom>
          <a:noFill/>
          <a:ln w="9525">
            <a:noFill/>
            <a:miter lim="800000"/>
            <a:headEnd/>
            <a:tailEnd/>
          </a:ln>
        </p:spPr>
        <p:txBody>
          <a:bodyPr>
            <a:spAutoFit/>
          </a:bodyPr>
          <a:lstStyle/>
          <a:p>
            <a:pPr>
              <a:spcBef>
                <a:spcPct val="50000"/>
              </a:spcBef>
            </a:pPr>
            <a:r>
              <a:rPr lang="pl-PL" sz="1000">
                <a:latin typeface="Franklin Gothic Book"/>
              </a:rPr>
              <a:t>255</a:t>
            </a:r>
          </a:p>
        </p:txBody>
      </p:sp>
      <p:sp>
        <p:nvSpPr>
          <p:cNvPr id="23569" name="Text Box 17"/>
          <p:cNvSpPr txBox="1">
            <a:spLocks noChangeArrowheads="1"/>
          </p:cNvSpPr>
          <p:nvPr/>
        </p:nvSpPr>
        <p:spPr bwMode="auto">
          <a:xfrm>
            <a:off x="4144963" y="5464175"/>
            <a:ext cx="504825" cy="244475"/>
          </a:xfrm>
          <a:prstGeom prst="rect">
            <a:avLst/>
          </a:prstGeom>
          <a:noFill/>
          <a:ln w="9525">
            <a:noFill/>
            <a:miter lim="800000"/>
            <a:headEnd/>
            <a:tailEnd/>
          </a:ln>
        </p:spPr>
        <p:txBody>
          <a:bodyPr>
            <a:spAutoFit/>
          </a:bodyPr>
          <a:lstStyle/>
          <a:p>
            <a:pPr>
              <a:spcBef>
                <a:spcPct val="50000"/>
              </a:spcBef>
            </a:pPr>
            <a:r>
              <a:rPr lang="pl-PL" sz="1000">
                <a:latin typeface="Franklin Gothic Book"/>
              </a:rPr>
              <a:t>255</a:t>
            </a:r>
          </a:p>
        </p:txBody>
      </p:sp>
      <p:sp>
        <p:nvSpPr>
          <p:cNvPr id="23570" name="Text Box 18"/>
          <p:cNvSpPr txBox="1">
            <a:spLocks noChangeArrowheads="1"/>
          </p:cNvSpPr>
          <p:nvPr/>
        </p:nvSpPr>
        <p:spPr bwMode="auto">
          <a:xfrm>
            <a:off x="4156075" y="5689600"/>
            <a:ext cx="504825" cy="244475"/>
          </a:xfrm>
          <a:prstGeom prst="rect">
            <a:avLst/>
          </a:prstGeom>
          <a:noFill/>
          <a:ln w="9525">
            <a:noFill/>
            <a:miter lim="800000"/>
            <a:headEnd/>
            <a:tailEnd/>
          </a:ln>
        </p:spPr>
        <p:txBody>
          <a:bodyPr>
            <a:spAutoFit/>
          </a:bodyPr>
          <a:lstStyle/>
          <a:p>
            <a:pPr>
              <a:spcBef>
                <a:spcPct val="50000"/>
              </a:spcBef>
            </a:pPr>
            <a:r>
              <a:rPr lang="pl-PL" sz="1000">
                <a:latin typeface="Franklin Gothic Book"/>
              </a:rPr>
              <a:t>0</a:t>
            </a:r>
          </a:p>
        </p:txBody>
      </p:sp>
      <p:sp>
        <p:nvSpPr>
          <p:cNvPr id="23571" name="Line 19"/>
          <p:cNvSpPr>
            <a:spLocks noChangeShapeType="1"/>
          </p:cNvSpPr>
          <p:nvPr/>
        </p:nvSpPr>
        <p:spPr bwMode="auto">
          <a:xfrm flipV="1">
            <a:off x="4738688" y="5586413"/>
            <a:ext cx="0" cy="209550"/>
          </a:xfrm>
          <a:prstGeom prst="line">
            <a:avLst/>
          </a:prstGeom>
          <a:noFill/>
          <a:ln w="9525">
            <a:solidFill>
              <a:schemeClr val="tx1"/>
            </a:solidFill>
            <a:round/>
            <a:headEnd/>
            <a:tailEnd type="triangle" w="med" len="med"/>
          </a:ln>
        </p:spPr>
        <p:txBody>
          <a:bodyPr/>
          <a:lstStyle/>
          <a:p>
            <a:endParaRPr lang="pl-PL"/>
          </a:p>
        </p:txBody>
      </p:sp>
      <p:sp>
        <p:nvSpPr>
          <p:cNvPr id="23572" name="Line 20"/>
          <p:cNvSpPr>
            <a:spLocks noChangeShapeType="1"/>
          </p:cNvSpPr>
          <p:nvPr/>
        </p:nvSpPr>
        <p:spPr bwMode="auto">
          <a:xfrm flipV="1">
            <a:off x="4687888" y="5383213"/>
            <a:ext cx="4762" cy="419100"/>
          </a:xfrm>
          <a:prstGeom prst="line">
            <a:avLst/>
          </a:prstGeom>
          <a:noFill/>
          <a:ln w="9525">
            <a:solidFill>
              <a:schemeClr val="tx1"/>
            </a:solidFill>
            <a:round/>
            <a:headEnd/>
            <a:tailEnd type="triangle" w="med" len="med"/>
          </a:ln>
        </p:spPr>
        <p:txBody>
          <a:bodyPr/>
          <a:lstStyle/>
          <a:p>
            <a:endParaRPr lang="pl-PL"/>
          </a:p>
        </p:txBody>
      </p:sp>
      <p:sp>
        <p:nvSpPr>
          <p:cNvPr id="23573" name="Line 21"/>
          <p:cNvSpPr>
            <a:spLocks noChangeShapeType="1"/>
          </p:cNvSpPr>
          <p:nvPr/>
        </p:nvSpPr>
        <p:spPr bwMode="auto">
          <a:xfrm flipV="1">
            <a:off x="4622800" y="5160963"/>
            <a:ext cx="9525" cy="638175"/>
          </a:xfrm>
          <a:prstGeom prst="line">
            <a:avLst/>
          </a:prstGeom>
          <a:noFill/>
          <a:ln w="9525">
            <a:solidFill>
              <a:schemeClr val="tx1"/>
            </a:solidFill>
            <a:round/>
            <a:headEnd/>
            <a:tailEnd type="triangle" w="med" len="med"/>
          </a:ln>
        </p:spPr>
        <p:txBody>
          <a:bodyPr/>
          <a:lstStyle/>
          <a:p>
            <a:endParaRPr lang="pl-PL"/>
          </a:p>
        </p:txBody>
      </p:sp>
      <p:sp>
        <p:nvSpPr>
          <p:cNvPr id="23574" name="Line 22"/>
          <p:cNvSpPr>
            <a:spLocks noChangeShapeType="1"/>
          </p:cNvSpPr>
          <p:nvPr/>
        </p:nvSpPr>
        <p:spPr bwMode="auto">
          <a:xfrm flipV="1">
            <a:off x="4562475" y="5014913"/>
            <a:ext cx="9525" cy="781050"/>
          </a:xfrm>
          <a:prstGeom prst="line">
            <a:avLst/>
          </a:prstGeom>
          <a:noFill/>
          <a:ln w="9525">
            <a:solidFill>
              <a:schemeClr val="tx1"/>
            </a:solidFill>
            <a:round/>
            <a:headEnd/>
            <a:tailEnd type="triangle" w="med" len="med"/>
          </a:ln>
        </p:spPr>
        <p:txBody>
          <a:bodyPr/>
          <a:lstStyle/>
          <a:p>
            <a:endParaRPr lang="pl-PL"/>
          </a:p>
        </p:txBody>
      </p:sp>
      <p:sp>
        <p:nvSpPr>
          <p:cNvPr id="23575" name="Line 23"/>
          <p:cNvSpPr>
            <a:spLocks noChangeShapeType="1"/>
          </p:cNvSpPr>
          <p:nvPr/>
        </p:nvSpPr>
        <p:spPr bwMode="auto">
          <a:xfrm flipV="1">
            <a:off x="4502150" y="4868863"/>
            <a:ext cx="4763" cy="938212"/>
          </a:xfrm>
          <a:prstGeom prst="line">
            <a:avLst/>
          </a:prstGeom>
          <a:noFill/>
          <a:ln w="9525">
            <a:solidFill>
              <a:schemeClr val="tx1"/>
            </a:solidFill>
            <a:round/>
            <a:headEnd/>
            <a:tailEnd type="triangle" w="med" len="med"/>
          </a:ln>
        </p:spPr>
        <p:txBody>
          <a:bodyPr/>
          <a:lstStyle/>
          <a:p>
            <a:endParaRPr lang="pl-PL"/>
          </a:p>
        </p:txBody>
      </p:sp>
      <p:sp>
        <p:nvSpPr>
          <p:cNvPr id="23576" name="Text Box 9"/>
          <p:cNvSpPr txBox="1">
            <a:spLocks noChangeArrowheads="1"/>
          </p:cNvSpPr>
          <p:nvPr/>
        </p:nvSpPr>
        <p:spPr bwMode="auto">
          <a:xfrm>
            <a:off x="214313" y="3786188"/>
            <a:ext cx="3929062" cy="2786062"/>
          </a:xfrm>
          <a:prstGeom prst="rect">
            <a:avLst/>
          </a:prstGeom>
          <a:solidFill>
            <a:srgbClr val="FAFCCC"/>
          </a:solidFill>
          <a:ln w="9525" algn="ctr">
            <a:noFill/>
            <a:miter lim="800000"/>
            <a:headEnd/>
            <a:tailEnd/>
          </a:ln>
        </p:spPr>
        <p:txBody>
          <a:bodyPr>
            <a:spAutoFit/>
          </a:bodyPr>
          <a:lstStyle/>
          <a:p>
            <a:pPr indent="180975" algn="just">
              <a:spcBef>
                <a:spcPct val="50000"/>
              </a:spcBef>
            </a:pPr>
            <a:r>
              <a:rPr lang="pl-PL" sz="1000">
                <a:solidFill>
                  <a:schemeClr val="tx2"/>
                </a:solidFill>
              </a:rPr>
              <a:t>Angielskie terminy low gain, normal gain, high gain należy rozumieć podobnie jak w fotografii klasycznej: niskokontrastowy, normalnokontrastowy i wysokokontrastowy. Dobór czułości urządzenia teledetekycjnego może być sterowany ze stacji naziemnych zależnie od warunków pogodowych. Informacje o bieżącej czułości urządzenia zawarte są w metadanych dostarczanymi z obrazami. Istnieją sensory dla których czułość jest zmieniana dynamicznie, czyli każdy obraz posiada indywidualne dane o „gainach” </a:t>
            </a:r>
            <a:r>
              <a:rPr lang="pl-PL" sz="1000">
                <a:solidFill>
                  <a:schemeClr val="tx2"/>
                </a:solidFill>
                <a:sym typeface="Wingdings" pitchFamily="2" charset="2"/>
              </a:rPr>
              <a:t> dostępne w metadanych.</a:t>
            </a:r>
          </a:p>
          <a:p>
            <a:pPr indent="180975" algn="just">
              <a:spcBef>
                <a:spcPct val="50000"/>
              </a:spcBef>
            </a:pPr>
            <a:r>
              <a:rPr lang="pl-PL" sz="1000">
                <a:solidFill>
                  <a:schemeClr val="tx2"/>
                </a:solidFill>
                <a:sym typeface="Wingdings" pitchFamily="2" charset="2"/>
              </a:rPr>
              <a:t>Ośmiobitowa skala, wykorzystywana w większości sensorów teledetekcyjnych,  oznacza inny zakres zmienności energetycznej w każdym zakresie spektralnym. Najwyższe wartości rejestrowanej energii odbitej od powierzchni Ziemi  występują w zakresach widzialnych; energię w tych zakresach można rejestrować za pomocą mniejszych elementów CCD, stąd  kanały widzialne, panchromatyczne, charakteryzują się wyższą rozdzielczością przestrzenną.</a:t>
            </a:r>
            <a:endParaRPr lang="pl-PL" sz="100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noChangeArrowheads="1"/>
          </p:cNvSpPr>
          <p:nvPr>
            <p:ph type="title"/>
          </p:nvPr>
        </p:nvSpPr>
        <p:spPr/>
        <p:txBody>
          <a:bodyPr/>
          <a:lstStyle/>
          <a:p>
            <a:pPr eaLnBrk="1" fontAlgn="auto" hangingPunct="1">
              <a:spcAft>
                <a:spcPts val="0"/>
              </a:spcAft>
              <a:defRPr/>
            </a:pPr>
            <a:r>
              <a:rPr lang="pl-PL" sz="2800" dirty="0" smtClean="0"/>
              <a:t>Maksymalna </a:t>
            </a:r>
            <a:r>
              <a:rPr lang="pl-PL" sz="2800" dirty="0" err="1" smtClean="0"/>
              <a:t>radiancja</a:t>
            </a:r>
            <a:r>
              <a:rPr lang="pl-PL" sz="2800" dirty="0" smtClean="0"/>
              <a:t> dla sensora ASTER</a:t>
            </a:r>
            <a:endParaRPr lang="pl-PL" sz="2800" dirty="0"/>
          </a:p>
        </p:txBody>
      </p:sp>
      <p:pic>
        <p:nvPicPr>
          <p:cNvPr id="24579" name="Picture 4"/>
          <p:cNvPicPr>
            <a:picLocks noGrp="1" noChangeAspect="1" noChangeArrowheads="1"/>
          </p:cNvPicPr>
          <p:nvPr>
            <p:ph idx="1"/>
          </p:nvPr>
        </p:nvPicPr>
        <p:blipFill>
          <a:blip r:embed="rId2" cstate="print"/>
          <a:srcRect/>
          <a:stretch>
            <a:fillRect/>
          </a:stretch>
        </p:blipFill>
        <p:spPr>
          <a:xfrm>
            <a:off x="142875" y="1285875"/>
            <a:ext cx="5572125" cy="4237038"/>
          </a:xfrm>
          <a:noFill/>
        </p:spPr>
      </p:pic>
      <p:sp>
        <p:nvSpPr>
          <p:cNvPr id="24580" name="Text Box 9"/>
          <p:cNvSpPr txBox="1">
            <a:spLocks noChangeArrowheads="1"/>
          </p:cNvSpPr>
          <p:nvPr/>
        </p:nvSpPr>
        <p:spPr bwMode="auto">
          <a:xfrm>
            <a:off x="5786438" y="1285875"/>
            <a:ext cx="3214687" cy="3092450"/>
          </a:xfrm>
          <a:prstGeom prst="rect">
            <a:avLst/>
          </a:prstGeom>
          <a:solidFill>
            <a:srgbClr val="FAFCCC"/>
          </a:solidFill>
          <a:ln w="9525" algn="ctr">
            <a:noFill/>
            <a:miter lim="800000"/>
            <a:headEnd/>
            <a:tailEnd/>
          </a:ln>
        </p:spPr>
        <p:txBody>
          <a:bodyPr>
            <a:spAutoFit/>
          </a:bodyPr>
          <a:lstStyle/>
          <a:p>
            <a:pPr indent="180975" algn="just">
              <a:spcBef>
                <a:spcPct val="50000"/>
              </a:spcBef>
            </a:pPr>
            <a:r>
              <a:rPr lang="pl-PL" sz="1000">
                <a:solidFill>
                  <a:schemeClr val="tx2"/>
                </a:solidFill>
              </a:rPr>
              <a:t>Różnice w wartości maksymalnej rejestrowanej radiancji pomiędzy Landsat’em serii TM i ASTER’em wynikają z innej techniki rejestracji obrazu i obszaru pozyskiwanej sceny, mimo że oba sensory umieszczone są na tej samej orbicie o wysokości 705 km. ASTER rejestruje obszar około 74 x 63 km, Landsat natomiast 185 x 185 km. ASTER wykorzystuje do rejestracji macierze CCD, natomiast Landsat rejestruje obraz w technice „pushbrum” -  ruchome lusterko, i ma na rejestracje pojedynczego piksela mniej czasu niż aster.</a:t>
            </a:r>
          </a:p>
          <a:p>
            <a:pPr indent="180975" algn="just">
              <a:spcBef>
                <a:spcPct val="50000"/>
              </a:spcBef>
            </a:pPr>
            <a:r>
              <a:rPr lang="pl-PL" sz="1000">
                <a:solidFill>
                  <a:schemeClr val="tx2"/>
                </a:solidFill>
              </a:rPr>
              <a:t>Kodowanie zmierzonej radiancji  odbywa się najczęściej w skali 8-bitowej bez znaku (0-255) lub 16-bitowej (0-65535); Kodowanie bezpośrednie za pomocą liczb rzeczywistych (32-bitowe kodowanie) nie jest możliwe ze względu na ograniczenia technologiczne; np. na obecnym etapie komputery pokładowe satelitów są wyposażone w procesory klasy 486, lub Pentium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Rodzaje</a:t>
            </a:r>
            <a:r>
              <a:rPr lang="pl-PL" baseline="0" dirty="0" smtClean="0"/>
              <a:t> danych teledetekcyjnych</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Naziemne (pomiary</a:t>
            </a:r>
            <a:r>
              <a:rPr lang="pl-PL" baseline="0" dirty="0" smtClean="0"/>
              <a:t> krzywych spektralnych, dane obrazowe</a:t>
            </a:r>
            <a:r>
              <a:rPr lang="pl-PL" dirty="0" smtClean="0"/>
              <a:t>)</a:t>
            </a:r>
            <a:endParaRPr lang="pl-PL" baseline="0" dirty="0" smtClean="0"/>
          </a:p>
          <a:p>
            <a:r>
              <a:rPr lang="pl-PL" baseline="0" dirty="0" smtClean="0"/>
              <a:t>Niski pułap lotniczy (UAV)</a:t>
            </a:r>
          </a:p>
          <a:p>
            <a:r>
              <a:rPr lang="pl-PL" baseline="0" dirty="0" smtClean="0"/>
              <a:t>Lotnicze (dane analogowe, dane cyfrowe)</a:t>
            </a:r>
          </a:p>
          <a:p>
            <a:r>
              <a:rPr lang="pl-PL" baseline="0" dirty="0" smtClean="0"/>
              <a:t>Satelitarne </a:t>
            </a:r>
          </a:p>
          <a:p>
            <a:pPr>
              <a:buNone/>
            </a:pPr>
            <a:endParaRPr lang="pl-PL" baseline="0" dirty="0" smtClean="0"/>
          </a:p>
          <a:p>
            <a:pPr marL="0" indent="0" algn="just">
              <a:buNone/>
            </a:pPr>
            <a:r>
              <a:rPr lang="pl-PL" baseline="0" dirty="0" smtClean="0"/>
              <a:t>Jakość radiometryczna danych rośnie wraz z wysokością pozyskiwania. Kalibracja radiometryczna była jakiś czas temu możliwa do wykonania tylko dla danych satelitarnych. Wynika to z jakości danych, która wynika bezpośrednio </a:t>
            </a:r>
            <a:r>
              <a:rPr lang="pl-PL" dirty="0" smtClean="0"/>
              <a:t>z </a:t>
            </a:r>
            <a:r>
              <a:rPr lang="pl-PL" baseline="0" dirty="0" smtClean="0"/>
              <a:t>nakładów finansowych na badania i konstruowanie satelitarnych sensorów teledetekcyjnych.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pPr eaLnBrk="1" fontAlgn="auto" hangingPunct="1">
              <a:spcAft>
                <a:spcPts val="0"/>
              </a:spcAft>
              <a:defRPr/>
            </a:pPr>
            <a:r>
              <a:rPr lang="pl-PL" sz="3400" dirty="0"/>
              <a:t>Inne niż DN sposoby wyrażania wielkości odbitego promieniowania EM...	</a:t>
            </a:r>
          </a:p>
        </p:txBody>
      </p:sp>
      <p:sp>
        <p:nvSpPr>
          <p:cNvPr id="20483" name="Rectangle 3"/>
          <p:cNvSpPr>
            <a:spLocks noGrp="1" noChangeArrowheads="1"/>
          </p:cNvSpPr>
          <p:nvPr>
            <p:ph idx="1"/>
          </p:nvPr>
        </p:nvSpPr>
        <p:spPr>
          <a:xfrm>
            <a:off x="714375" y="1989138"/>
            <a:ext cx="7972425" cy="1725612"/>
          </a:xfrm>
          <a:ln>
            <a:solidFill>
              <a:schemeClr val="accent1"/>
            </a:solidFill>
          </a:ln>
        </p:spPr>
        <p:txBody>
          <a:bodyPr/>
          <a:lstStyle/>
          <a:p>
            <a:pPr eaLnBrk="1" hangingPunct="1"/>
            <a:r>
              <a:rPr lang="pl-PL" sz="2400" smtClean="0"/>
              <a:t>Współczynniki odbicia (RF- reflectance factors)</a:t>
            </a:r>
          </a:p>
          <a:p>
            <a:pPr eaLnBrk="1" hangingPunct="1"/>
            <a:r>
              <a:rPr lang="pl-PL" sz="2400" smtClean="0"/>
              <a:t>SR – spectral radiance, radiancja spektralna w  W/m</a:t>
            </a:r>
            <a:r>
              <a:rPr lang="pl-PL" sz="2400" baseline="30000" smtClean="0"/>
              <a:t>2</a:t>
            </a:r>
            <a:r>
              <a:rPr lang="pl-PL" sz="2400" smtClean="0"/>
              <a:t>,</a:t>
            </a:r>
          </a:p>
          <a:p>
            <a:pPr eaLnBrk="1" hangingPunct="1">
              <a:buFont typeface="Wingdings 2" pitchFamily="18" charset="2"/>
              <a:buNone/>
            </a:pPr>
            <a:endParaRPr lang="pl-PL" sz="2400" smtClean="0"/>
          </a:p>
          <a:p>
            <a:pPr eaLnBrk="1" hangingPunct="1">
              <a:buFont typeface="Wingdings 2" pitchFamily="18" charset="2"/>
              <a:buNone/>
            </a:pPr>
            <a:r>
              <a:rPr lang="pl-PL" sz="1800" smtClean="0"/>
              <a:t>(obie wielkości wyrazić można na poziomie sensora lub powierzchni Ziemi), </a:t>
            </a:r>
            <a:endParaRPr lang="pl-PL" sz="2400" smtClean="0"/>
          </a:p>
        </p:txBody>
      </p:sp>
      <p:sp>
        <p:nvSpPr>
          <p:cNvPr id="20484" name="Text Box 4"/>
          <p:cNvSpPr txBox="1">
            <a:spLocks noChangeArrowheads="1"/>
          </p:cNvSpPr>
          <p:nvPr/>
        </p:nvSpPr>
        <p:spPr bwMode="auto">
          <a:xfrm>
            <a:off x="285750" y="3786188"/>
            <a:ext cx="8572500" cy="2032000"/>
          </a:xfrm>
          <a:prstGeom prst="rect">
            <a:avLst/>
          </a:prstGeom>
          <a:noFill/>
          <a:ln w="9525">
            <a:noFill/>
            <a:miter lim="800000"/>
            <a:headEnd/>
            <a:tailEnd/>
          </a:ln>
        </p:spPr>
        <p:txBody>
          <a:bodyPr>
            <a:spAutoFit/>
          </a:bodyPr>
          <a:lstStyle/>
          <a:p>
            <a:pPr algn="just"/>
            <a:r>
              <a:rPr lang="pl-PL">
                <a:latin typeface="Franklin Gothic Book"/>
              </a:rPr>
              <a:t>Na podstawie jednostek wyrażających odbite promieniowanie elektromagnetyczne obliczane są wskaźniki roślinne – pewne syntetyczne wielkości, których jedną z własności jest normalizacja, usuwająca wpływ np., dwukierunkowości., topografii terenu. Powinny być one obliczane z RF lub SR, a nie z nieskorygowanych wartości DNs, ponieważ dla różnych sensorów inna jest długość fali poszczególnych kanałów spektralnych, jak również DN z różnych kanałów nie wyrażają rzeczywistych właściwości spektralnych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eaLnBrk="1" fontAlgn="auto" hangingPunct="1">
              <a:spcAft>
                <a:spcPts val="0"/>
              </a:spcAft>
              <a:defRPr/>
            </a:pPr>
            <a:r>
              <a:rPr lang="pl-PL" sz="3800" dirty="0"/>
              <a:t>Ogólny związek pomiędzy SR a DN</a:t>
            </a:r>
          </a:p>
        </p:txBody>
      </p:sp>
      <p:sp>
        <p:nvSpPr>
          <p:cNvPr id="25603" name="Rectangle 3"/>
          <p:cNvSpPr>
            <a:spLocks noGrp="1" noChangeArrowheads="1"/>
          </p:cNvSpPr>
          <p:nvPr>
            <p:ph type="body" sz="half" idx="1"/>
          </p:nvPr>
        </p:nvSpPr>
        <p:spPr>
          <a:xfrm>
            <a:off x="684213" y="2997200"/>
            <a:ext cx="8208962" cy="3240088"/>
          </a:xfrm>
        </p:spPr>
        <p:txBody>
          <a:bodyPr/>
          <a:lstStyle/>
          <a:p>
            <a:pPr eaLnBrk="1" hangingPunct="1"/>
            <a:r>
              <a:rPr lang="pl-PL" sz="2000" smtClean="0"/>
              <a:t>• </a:t>
            </a:r>
            <a:r>
              <a:rPr lang="pl-PL" sz="2000" b="1" i="1" smtClean="0"/>
              <a:t>SRsensor(lin,col)</a:t>
            </a:r>
            <a:r>
              <a:rPr lang="pl-PL" sz="2000" i="1" smtClean="0"/>
              <a:t> </a:t>
            </a:r>
            <a:r>
              <a:rPr lang="pl-PL" sz="2000" smtClean="0"/>
              <a:t>jest SR docierającą każdego piksela sensora</a:t>
            </a:r>
          </a:p>
          <a:p>
            <a:pPr eaLnBrk="1" hangingPunct="1"/>
            <a:r>
              <a:rPr lang="pl-PL" sz="2000" smtClean="0"/>
              <a:t>• </a:t>
            </a:r>
            <a:r>
              <a:rPr lang="pl-PL" sz="2000" b="1" i="1" smtClean="0"/>
              <a:t>(lin,col)</a:t>
            </a:r>
            <a:r>
              <a:rPr lang="pl-PL" sz="2000" i="1" smtClean="0"/>
              <a:t> </a:t>
            </a:r>
            <a:r>
              <a:rPr lang="pl-PL" sz="2000" smtClean="0"/>
              <a:t>oznaczają pozycję piksela na obrazie, </a:t>
            </a:r>
          </a:p>
          <a:p>
            <a:pPr eaLnBrk="1" hangingPunct="1"/>
            <a:r>
              <a:rPr lang="pl-PL" sz="2000" smtClean="0"/>
              <a:t>• </a:t>
            </a:r>
            <a:r>
              <a:rPr lang="pl-PL" sz="2000" b="1" i="1" smtClean="0"/>
              <a:t>DN(lin,col)</a:t>
            </a:r>
            <a:r>
              <a:rPr lang="pl-PL" sz="2000" i="1" smtClean="0"/>
              <a:t> jest względną jasnością piksela, kodowaną w skali 8-bitowej lub 16-bitowej</a:t>
            </a:r>
            <a:r>
              <a:rPr lang="pl-PL" sz="2000" smtClean="0"/>
              <a:t>, </a:t>
            </a:r>
          </a:p>
          <a:p>
            <a:pPr eaLnBrk="1" hangingPunct="1"/>
            <a:r>
              <a:rPr lang="pl-PL" sz="2000" smtClean="0"/>
              <a:t>• </a:t>
            </a:r>
            <a:r>
              <a:rPr lang="pl-PL" sz="2000" b="1" i="1" smtClean="0"/>
              <a:t>DNb </a:t>
            </a:r>
            <a:r>
              <a:rPr lang="pl-PL" sz="2000" i="1" smtClean="0"/>
              <a:t>jest wartością bazową i odpowiada </a:t>
            </a:r>
            <a:r>
              <a:rPr lang="pl-PL" sz="2000" smtClean="0"/>
              <a:t>SRsensor = 0 (</a:t>
            </a:r>
            <a:r>
              <a:rPr lang="pl-PL" sz="2000" b="1" i="1" smtClean="0"/>
              <a:t>DNb</a:t>
            </a:r>
            <a:r>
              <a:rPr lang="pl-PL" sz="2000" smtClean="0"/>
              <a:t>, najczęściej równa się zero),</a:t>
            </a:r>
          </a:p>
          <a:p>
            <a:pPr eaLnBrk="1" hangingPunct="1"/>
            <a:r>
              <a:rPr lang="pl-PL" sz="2000" smtClean="0"/>
              <a:t>• </a:t>
            </a:r>
            <a:r>
              <a:rPr lang="pl-PL" sz="2000" b="1" i="1" smtClean="0"/>
              <a:t>k</a:t>
            </a:r>
            <a:r>
              <a:rPr lang="pl-PL" sz="2000" i="1" smtClean="0"/>
              <a:t> jest współczynnikiem konwersji,</a:t>
            </a:r>
            <a:r>
              <a:rPr lang="pl-PL" sz="2000" smtClean="0"/>
              <a:t> </a:t>
            </a:r>
          </a:p>
          <a:p>
            <a:pPr eaLnBrk="1" hangingPunct="1"/>
            <a:r>
              <a:rPr lang="pl-PL" sz="2000" smtClean="0"/>
              <a:t>• </a:t>
            </a:r>
            <a:r>
              <a:rPr lang="pl-PL" sz="2000" b="1" i="1" smtClean="0"/>
              <a:t>ebw</a:t>
            </a:r>
            <a:r>
              <a:rPr lang="pl-PL" sz="2000" i="1" smtClean="0"/>
              <a:t> jest szerokością efektywną zakresu spektralnego</a:t>
            </a:r>
            <a:r>
              <a:rPr lang="pl-PL" sz="2000" smtClean="0"/>
              <a:t>. </a:t>
            </a:r>
          </a:p>
          <a:p>
            <a:pPr algn="ctr" eaLnBrk="1" hangingPunct="1">
              <a:buFont typeface="Wingdings" pitchFamily="2" charset="2"/>
              <a:buNone/>
            </a:pPr>
            <a:r>
              <a:rPr lang="pl-PL" sz="2000" smtClean="0"/>
              <a:t>(k i ebw różnią się wartościami pomiędzy kanałami)</a:t>
            </a:r>
          </a:p>
        </p:txBody>
      </p:sp>
      <p:pic>
        <p:nvPicPr>
          <p:cNvPr id="25604" name="Picture 4"/>
          <p:cNvPicPr>
            <a:picLocks noGrp="1" noChangeAspect="1" noChangeArrowheads="1"/>
          </p:cNvPicPr>
          <p:nvPr>
            <p:ph sz="half" idx="2"/>
          </p:nvPr>
        </p:nvPicPr>
        <p:blipFill>
          <a:blip r:embed="rId2" cstate="print"/>
          <a:srcRect/>
          <a:stretch>
            <a:fillRect/>
          </a:stretch>
        </p:blipFill>
        <p:spPr>
          <a:xfrm>
            <a:off x="1908175" y="2060575"/>
            <a:ext cx="5630863" cy="617538"/>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fontAlgn="auto" hangingPunct="1">
              <a:spcAft>
                <a:spcPts val="0"/>
              </a:spcAft>
              <a:defRPr/>
            </a:pPr>
            <a:r>
              <a:rPr lang="pl-PL" sz="3800" dirty="0"/>
              <a:t>Ogólny związek pomiędzy SR </a:t>
            </a:r>
            <a:r>
              <a:rPr lang="pl-PL" sz="3800" dirty="0" smtClean="0"/>
              <a:t>i </a:t>
            </a:r>
            <a:r>
              <a:rPr lang="pl-PL" sz="3800" dirty="0"/>
              <a:t>DN</a:t>
            </a:r>
          </a:p>
        </p:txBody>
      </p:sp>
      <p:pic>
        <p:nvPicPr>
          <p:cNvPr id="26627" name="Picture 3"/>
          <p:cNvPicPr>
            <a:picLocks noGrp="1" noChangeAspect="1" noChangeArrowheads="1"/>
          </p:cNvPicPr>
          <p:nvPr>
            <p:ph sz="quarter" idx="1"/>
          </p:nvPr>
        </p:nvPicPr>
        <p:blipFill>
          <a:blip r:embed="rId2" cstate="print"/>
          <a:stretch>
            <a:fillRect/>
          </a:stretch>
        </p:blipFill>
        <p:spPr>
          <a:xfrm>
            <a:off x="1979712" y="2564904"/>
            <a:ext cx="3810000" cy="462301"/>
          </a:xfrm>
          <a:noFill/>
        </p:spPr>
      </p:pic>
      <p:pic>
        <p:nvPicPr>
          <p:cNvPr id="26628" name="Picture 4"/>
          <p:cNvPicPr>
            <a:picLocks noGrp="1" noChangeAspect="1" noChangeArrowheads="1"/>
          </p:cNvPicPr>
          <p:nvPr>
            <p:ph sz="quarter" idx="2"/>
          </p:nvPr>
        </p:nvPicPr>
        <p:blipFill>
          <a:blip r:embed="rId3" cstate="print"/>
          <a:srcRect/>
          <a:stretch>
            <a:fillRect/>
          </a:stretch>
        </p:blipFill>
        <p:spPr>
          <a:xfrm>
            <a:off x="1979712" y="3140968"/>
            <a:ext cx="1854200" cy="541338"/>
          </a:xfrm>
        </p:spPr>
      </p:pic>
      <p:sp>
        <p:nvSpPr>
          <p:cNvPr id="26629" name="Rectangle 5"/>
          <p:cNvSpPr>
            <a:spLocks noGrp="1" noChangeArrowheads="1"/>
          </p:cNvSpPr>
          <p:nvPr>
            <p:ph type="body" sz="half" idx="3"/>
          </p:nvPr>
        </p:nvSpPr>
        <p:spPr>
          <a:xfrm>
            <a:off x="900113" y="1628775"/>
            <a:ext cx="7772400" cy="1143000"/>
          </a:xfrm>
        </p:spPr>
        <p:txBody>
          <a:bodyPr/>
          <a:lstStyle/>
          <a:p>
            <a:pPr eaLnBrk="1" hangingPunct="1"/>
            <a:r>
              <a:rPr lang="pl-PL" sz="2400" smtClean="0"/>
              <a:t>Czasami k i ebw są wyrażane jednym parametrem, oznaczanym k lub sk, zwanym stałą spektralną.</a:t>
            </a:r>
          </a:p>
          <a:p>
            <a:pPr eaLnBrk="1" hangingPunct="1">
              <a:buFont typeface="Wingdings" pitchFamily="2" charset="2"/>
              <a:buNone/>
            </a:pPr>
            <a:endParaRPr lang="pl-PL" sz="2400" smtClean="0"/>
          </a:p>
        </p:txBody>
      </p:sp>
      <p:sp>
        <p:nvSpPr>
          <p:cNvPr id="26630" name="Rectangle 6"/>
          <p:cNvSpPr>
            <a:spLocks noChangeArrowheads="1"/>
          </p:cNvSpPr>
          <p:nvPr/>
        </p:nvSpPr>
        <p:spPr bwMode="auto">
          <a:xfrm>
            <a:off x="827584" y="4077072"/>
            <a:ext cx="7859713" cy="914400"/>
          </a:xfrm>
          <a:prstGeom prst="rect">
            <a:avLst/>
          </a:prstGeom>
          <a:noFill/>
          <a:ln w="9525">
            <a:noFill/>
            <a:miter lim="800000"/>
            <a:headEnd/>
            <a:tailEnd/>
          </a:ln>
        </p:spPr>
        <p:txBody>
          <a:bodyPr/>
          <a:lstStyle/>
          <a:p>
            <a:pPr marL="342900" indent="-342900">
              <a:lnSpc>
                <a:spcPct val="80000"/>
              </a:lnSpc>
              <a:buClr>
                <a:schemeClr val="folHlink"/>
              </a:buClr>
              <a:buSzPct val="90000"/>
              <a:buFont typeface="Wingdings" pitchFamily="2" charset="2"/>
              <a:buChar char="n"/>
            </a:pPr>
            <a:r>
              <a:rPr lang="pl-PL" sz="2000" dirty="0">
                <a:latin typeface="Franklin Gothic Book"/>
              </a:rPr>
              <a:t>SR jest wyrażane w jednostkach gęstości strumienia energii w jednostce kąta bryłowego w określonym zakresie długości fali, czyli w </a:t>
            </a:r>
            <a:r>
              <a:rPr lang="pl-PL" sz="2000" dirty="0" err="1">
                <a:latin typeface="Franklin Gothic Book"/>
              </a:rPr>
              <a:t>W</a:t>
            </a:r>
            <a:r>
              <a:rPr lang="pl-PL" sz="2000" dirty="0">
                <a:latin typeface="Franklin Gothic Book"/>
              </a:rPr>
              <a:t> m</a:t>
            </a:r>
            <a:r>
              <a:rPr lang="pl-PL" sz="2000" baseline="30000" dirty="0">
                <a:latin typeface="Franklin Gothic Book"/>
              </a:rPr>
              <a:t>-2</a:t>
            </a:r>
            <a:r>
              <a:rPr lang="pl-PL" sz="2000" dirty="0">
                <a:latin typeface="Franklin Gothic Book"/>
              </a:rPr>
              <a:t> </a:t>
            </a:r>
            <a:r>
              <a:rPr lang="pl-PL" sz="2000" dirty="0" err="1">
                <a:latin typeface="Franklin Gothic Book"/>
              </a:rPr>
              <a:t>sr</a:t>
            </a:r>
            <a:r>
              <a:rPr lang="pl-PL" sz="2000" dirty="0">
                <a:latin typeface="Franklin Gothic Book"/>
              </a:rPr>
              <a:t> </a:t>
            </a:r>
            <a:r>
              <a:rPr lang="pl-PL" sz="2000" baseline="30000" dirty="0">
                <a:latin typeface="Franklin Gothic Book"/>
              </a:rPr>
              <a:t>-1</a:t>
            </a:r>
            <a:r>
              <a:rPr lang="pl-PL" sz="2000" dirty="0">
                <a:latin typeface="Franklin Gothic Book"/>
              </a:rPr>
              <a:t> μm</a:t>
            </a:r>
            <a:r>
              <a:rPr lang="pl-PL" sz="2000" baseline="30000" dirty="0">
                <a:latin typeface="Franklin Gothic Book"/>
              </a:rPr>
              <a:t>-1</a:t>
            </a:r>
            <a:endParaRPr lang="pl-PL" sz="2000" dirty="0">
              <a:latin typeface="Franklin Gothic Book"/>
            </a:endParaRPr>
          </a:p>
          <a:p>
            <a:pPr marL="342900" indent="-342900">
              <a:lnSpc>
                <a:spcPct val="80000"/>
              </a:lnSpc>
              <a:spcBef>
                <a:spcPct val="20000"/>
              </a:spcBef>
              <a:buClr>
                <a:schemeClr val="folHlink"/>
              </a:buClr>
              <a:buSzPct val="90000"/>
              <a:buFont typeface="Wingdings" pitchFamily="2" charset="2"/>
              <a:buNone/>
            </a:pPr>
            <a:endParaRPr lang="pl-PL" sz="2000" dirty="0">
              <a:latin typeface="Franklin Gothic Boo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half" idx="1"/>
          </p:nvPr>
        </p:nvPicPr>
        <p:blipFill>
          <a:blip r:embed="rId2" cstate="print"/>
          <a:srcRect/>
          <a:stretch>
            <a:fillRect/>
          </a:stretch>
        </p:blipFill>
        <p:spPr>
          <a:xfrm>
            <a:off x="684213" y="333375"/>
            <a:ext cx="8064500" cy="5867400"/>
          </a:xfrm>
          <a:noFill/>
        </p:spPr>
      </p:pic>
      <p:pic>
        <p:nvPicPr>
          <p:cNvPr id="21507" name="Picture 3"/>
          <p:cNvPicPr>
            <a:picLocks noGrp="1" noChangeAspect="1" noChangeArrowheads="1"/>
          </p:cNvPicPr>
          <p:nvPr>
            <p:ph sz="half" idx="2"/>
          </p:nvPr>
        </p:nvPicPr>
        <p:blipFill>
          <a:blip r:embed="rId3" cstate="print"/>
          <a:srcRect l="2548" r="1698"/>
          <a:stretch>
            <a:fillRect/>
          </a:stretch>
        </p:blipFill>
        <p:spPr>
          <a:xfrm>
            <a:off x="0" y="4151313"/>
            <a:ext cx="3962400" cy="2706687"/>
          </a:xfrm>
          <a:noFill/>
        </p:spPr>
      </p:pic>
      <p:sp>
        <p:nvSpPr>
          <p:cNvPr id="21508" name="Text Box 4"/>
          <p:cNvSpPr txBox="1">
            <a:spLocks noChangeArrowheads="1"/>
          </p:cNvSpPr>
          <p:nvPr/>
        </p:nvSpPr>
        <p:spPr bwMode="auto">
          <a:xfrm>
            <a:off x="7667625" y="3124200"/>
            <a:ext cx="441325" cy="304800"/>
          </a:xfrm>
          <a:prstGeom prst="rect">
            <a:avLst/>
          </a:prstGeom>
          <a:noFill/>
          <a:ln w="9525">
            <a:noFill/>
            <a:miter lim="800000"/>
            <a:headEnd/>
            <a:tailEnd/>
          </a:ln>
        </p:spPr>
        <p:txBody>
          <a:bodyPr wrap="none">
            <a:spAutoFit/>
          </a:bodyPr>
          <a:lstStyle/>
          <a:p>
            <a:r>
              <a:rPr lang="pl-PL" sz="1400" b="1"/>
              <a:t>NA</a:t>
            </a:r>
          </a:p>
        </p:txBody>
      </p:sp>
      <p:sp>
        <p:nvSpPr>
          <p:cNvPr id="21509" name="Text Box 5"/>
          <p:cNvSpPr txBox="1">
            <a:spLocks noChangeArrowheads="1"/>
          </p:cNvSpPr>
          <p:nvPr/>
        </p:nvSpPr>
        <p:spPr bwMode="auto">
          <a:xfrm>
            <a:off x="7667625" y="3933825"/>
            <a:ext cx="430213" cy="304800"/>
          </a:xfrm>
          <a:prstGeom prst="rect">
            <a:avLst/>
          </a:prstGeom>
          <a:noFill/>
          <a:ln w="9525">
            <a:noFill/>
            <a:miter lim="800000"/>
            <a:headEnd/>
            <a:tailEnd/>
          </a:ln>
        </p:spPr>
        <p:txBody>
          <a:bodyPr wrap="none">
            <a:spAutoFit/>
          </a:bodyPr>
          <a:lstStyle/>
          <a:p>
            <a:r>
              <a:rPr lang="pl-PL" sz="1400" b="1"/>
              <a:t>GL</a:t>
            </a:r>
          </a:p>
        </p:txBody>
      </p:sp>
      <p:sp>
        <p:nvSpPr>
          <p:cNvPr id="21510" name="Text Box 6"/>
          <p:cNvSpPr txBox="1">
            <a:spLocks noChangeArrowheads="1"/>
          </p:cNvSpPr>
          <p:nvPr/>
        </p:nvSpPr>
        <p:spPr bwMode="auto">
          <a:xfrm>
            <a:off x="7380288" y="4437063"/>
            <a:ext cx="420687" cy="304800"/>
          </a:xfrm>
          <a:prstGeom prst="rect">
            <a:avLst/>
          </a:prstGeom>
          <a:noFill/>
          <a:ln w="9525">
            <a:noFill/>
            <a:miter lim="800000"/>
            <a:headEnd/>
            <a:tailEnd/>
          </a:ln>
        </p:spPr>
        <p:txBody>
          <a:bodyPr wrap="none">
            <a:spAutoFit/>
          </a:bodyPr>
          <a:lstStyle/>
          <a:p>
            <a:r>
              <a:rPr lang="pl-PL" sz="1400" b="1"/>
              <a:t>RL</a:t>
            </a:r>
          </a:p>
        </p:txBody>
      </p:sp>
      <p:sp>
        <p:nvSpPr>
          <p:cNvPr id="21511" name="Rectangle 7"/>
          <p:cNvSpPr>
            <a:spLocks noChangeArrowheads="1"/>
          </p:cNvSpPr>
          <p:nvPr/>
        </p:nvSpPr>
        <p:spPr bwMode="auto">
          <a:xfrm>
            <a:off x="684213" y="333375"/>
            <a:ext cx="8054975" cy="600075"/>
          </a:xfrm>
          <a:prstGeom prst="rect">
            <a:avLst/>
          </a:prstGeom>
          <a:solidFill>
            <a:srgbClr val="FFFF99"/>
          </a:solidFill>
          <a:ln w="9525">
            <a:noFill/>
            <a:miter lim="800000"/>
            <a:headEnd/>
            <a:tailEnd/>
          </a:ln>
        </p:spPr>
        <p:txBody>
          <a:bodyPr anchor="ctr"/>
          <a:lstStyle/>
          <a:p>
            <a:r>
              <a:rPr lang="pl-PL" sz="2200" b="1">
                <a:solidFill>
                  <a:schemeClr val="tx2"/>
                </a:solidFill>
                <a:latin typeface="Times New Roman" pitchFamily="18" charset="0"/>
              </a:rPr>
              <a:t>Charakterystyka „spektralna” w oparciu o DN</a:t>
            </a:r>
          </a:p>
        </p:txBody>
      </p:sp>
      <p:sp>
        <p:nvSpPr>
          <p:cNvPr id="21512" name="Text Box 8"/>
          <p:cNvSpPr txBox="1">
            <a:spLocks noChangeArrowheads="1"/>
          </p:cNvSpPr>
          <p:nvPr/>
        </p:nvSpPr>
        <p:spPr bwMode="auto">
          <a:xfrm>
            <a:off x="144463" y="933450"/>
            <a:ext cx="4357687" cy="774700"/>
          </a:xfrm>
          <a:prstGeom prst="rect">
            <a:avLst/>
          </a:prstGeom>
          <a:solidFill>
            <a:srgbClr val="FAFCCC"/>
          </a:solidFill>
          <a:ln w="9525" algn="ctr">
            <a:noFill/>
            <a:miter lim="800000"/>
            <a:headEnd/>
            <a:tailEnd/>
          </a:ln>
        </p:spPr>
        <p:txBody>
          <a:bodyPr>
            <a:spAutoFit/>
          </a:bodyPr>
          <a:lstStyle/>
          <a:p>
            <a:pPr algn="just">
              <a:lnSpc>
                <a:spcPct val="90000"/>
              </a:lnSpc>
              <a:spcBef>
                <a:spcPct val="50000"/>
              </a:spcBef>
            </a:pPr>
            <a:r>
              <a:rPr lang="pl-PL" sz="1000">
                <a:solidFill>
                  <a:schemeClr val="tx2"/>
                </a:solidFill>
              </a:rPr>
              <a:t>Kompozycja barwna CIR wykonana w oparciu o trzy pierwsze kanały obrazu ASTER (kanały: zielony - GL, czerwony - RL i podczerwony - NA); powierzchnie o zabarwieniu czerwonawym to powierzchnie czynne biologicznie – pokryte roślinnością, powierzchnie o  zabarwieniu turkusowym – to powierzchnie pozbawione roślinności, np. gleby.</a:t>
            </a:r>
          </a:p>
        </p:txBody>
      </p:sp>
      <p:sp>
        <p:nvSpPr>
          <p:cNvPr id="21513" name="Text Box 9"/>
          <p:cNvSpPr txBox="1">
            <a:spLocks noChangeArrowheads="1"/>
          </p:cNvSpPr>
          <p:nvPr/>
        </p:nvSpPr>
        <p:spPr bwMode="auto">
          <a:xfrm>
            <a:off x="3938588" y="5184775"/>
            <a:ext cx="5205412" cy="1387475"/>
          </a:xfrm>
          <a:prstGeom prst="rect">
            <a:avLst/>
          </a:prstGeom>
          <a:solidFill>
            <a:srgbClr val="FAFCCC"/>
          </a:solidFill>
          <a:ln w="9525" algn="ctr">
            <a:noFill/>
            <a:miter lim="800000"/>
            <a:headEnd/>
            <a:tailEnd/>
          </a:ln>
        </p:spPr>
        <p:txBody>
          <a:bodyPr>
            <a:spAutoFit/>
          </a:bodyPr>
          <a:lstStyle/>
          <a:p>
            <a:pPr algn="just">
              <a:spcBef>
                <a:spcPct val="50000"/>
              </a:spcBef>
            </a:pPr>
            <a:r>
              <a:rPr lang="pl-PL" sz="1000">
                <a:solidFill>
                  <a:schemeClr val="tx2"/>
                </a:solidFill>
              </a:rPr>
              <a:t>Na obrazie zaznaczono linię profilową, początek tej linii wyznacza krzyżyk (odpowiada mu położenie „0” na wykresie powyżej). Linia profilowa przechodzi przez powierzchnie niepokrytą roślinnością a następnie przez powierzchnię pola z uprawa ozimą – bujna roślinność. </a:t>
            </a:r>
          </a:p>
          <a:p>
            <a:pPr algn="just">
              <a:spcBef>
                <a:spcPct val="50000"/>
              </a:spcBef>
            </a:pPr>
            <a:r>
              <a:rPr lang="pl-PL" sz="1000">
                <a:solidFill>
                  <a:schemeClr val="tx2"/>
                </a:solidFill>
              </a:rPr>
              <a:t>Powyżej pokazana jest zmienność względnych jednostek DN odbitego prom. EM w trzech kanałach spektralnych wzdłuż linii profilowej. Dla wybranych powierzchni zmienność spektralna w DN jest niezgodna z rzeczywistą charakterystyką spektralną, przedstawioną za pomocą standardowych krzywych spektralnych (rysunek obok)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half" idx="1"/>
          </p:nvPr>
        </p:nvPicPr>
        <p:blipFill>
          <a:blip r:embed="rId2" cstate="print"/>
          <a:srcRect/>
          <a:stretch>
            <a:fillRect/>
          </a:stretch>
        </p:blipFill>
        <p:spPr>
          <a:xfrm>
            <a:off x="623888" y="0"/>
            <a:ext cx="8140700" cy="6030913"/>
          </a:xfrm>
          <a:noFill/>
        </p:spPr>
      </p:pic>
      <p:pic>
        <p:nvPicPr>
          <p:cNvPr id="22531" name="Picture 3"/>
          <p:cNvPicPr>
            <a:picLocks noGrp="1" noChangeAspect="1" noChangeArrowheads="1"/>
          </p:cNvPicPr>
          <p:nvPr>
            <p:ph sz="half" idx="2"/>
          </p:nvPr>
        </p:nvPicPr>
        <p:blipFill>
          <a:blip r:embed="rId3" cstate="print"/>
          <a:srcRect/>
          <a:stretch>
            <a:fillRect/>
          </a:stretch>
        </p:blipFill>
        <p:spPr>
          <a:xfrm>
            <a:off x="0" y="4365625"/>
            <a:ext cx="3810000" cy="2492375"/>
          </a:xfrm>
          <a:noFill/>
        </p:spPr>
      </p:pic>
      <p:sp>
        <p:nvSpPr>
          <p:cNvPr id="22532" name="Text Box 4"/>
          <p:cNvSpPr txBox="1">
            <a:spLocks noChangeArrowheads="1"/>
          </p:cNvSpPr>
          <p:nvPr/>
        </p:nvSpPr>
        <p:spPr bwMode="auto">
          <a:xfrm>
            <a:off x="6308725" y="3030538"/>
            <a:ext cx="441325" cy="304800"/>
          </a:xfrm>
          <a:prstGeom prst="rect">
            <a:avLst/>
          </a:prstGeom>
          <a:noFill/>
          <a:ln w="9525">
            <a:noFill/>
            <a:miter lim="800000"/>
            <a:headEnd/>
            <a:tailEnd/>
          </a:ln>
        </p:spPr>
        <p:txBody>
          <a:bodyPr wrap="none">
            <a:spAutoFit/>
          </a:bodyPr>
          <a:lstStyle/>
          <a:p>
            <a:r>
              <a:rPr lang="pl-PL" sz="1400" b="1"/>
              <a:t>NA</a:t>
            </a:r>
          </a:p>
        </p:txBody>
      </p:sp>
      <p:sp>
        <p:nvSpPr>
          <p:cNvPr id="22533" name="Text Box 5"/>
          <p:cNvSpPr txBox="1">
            <a:spLocks noChangeArrowheads="1"/>
          </p:cNvSpPr>
          <p:nvPr/>
        </p:nvSpPr>
        <p:spPr bwMode="auto">
          <a:xfrm>
            <a:off x="5099050" y="3914775"/>
            <a:ext cx="430213" cy="304800"/>
          </a:xfrm>
          <a:prstGeom prst="rect">
            <a:avLst/>
          </a:prstGeom>
          <a:noFill/>
          <a:ln w="9525">
            <a:noFill/>
            <a:miter lim="800000"/>
            <a:headEnd/>
            <a:tailEnd/>
          </a:ln>
        </p:spPr>
        <p:txBody>
          <a:bodyPr wrap="none">
            <a:spAutoFit/>
          </a:bodyPr>
          <a:lstStyle/>
          <a:p>
            <a:r>
              <a:rPr lang="pl-PL" sz="1400" b="1"/>
              <a:t>GL</a:t>
            </a:r>
          </a:p>
        </p:txBody>
      </p:sp>
      <p:sp>
        <p:nvSpPr>
          <p:cNvPr id="22534" name="Text Box 6"/>
          <p:cNvSpPr txBox="1">
            <a:spLocks noChangeArrowheads="1"/>
          </p:cNvSpPr>
          <p:nvPr/>
        </p:nvSpPr>
        <p:spPr bwMode="auto">
          <a:xfrm>
            <a:off x="5114925" y="3473450"/>
            <a:ext cx="420688" cy="304800"/>
          </a:xfrm>
          <a:prstGeom prst="rect">
            <a:avLst/>
          </a:prstGeom>
          <a:noFill/>
          <a:ln w="9525">
            <a:noFill/>
            <a:miter lim="800000"/>
            <a:headEnd/>
            <a:tailEnd/>
          </a:ln>
        </p:spPr>
        <p:txBody>
          <a:bodyPr wrap="none">
            <a:spAutoFit/>
          </a:bodyPr>
          <a:lstStyle/>
          <a:p>
            <a:r>
              <a:rPr lang="pl-PL" sz="1400" b="1"/>
              <a:t>RL</a:t>
            </a:r>
          </a:p>
        </p:txBody>
      </p:sp>
      <p:sp>
        <p:nvSpPr>
          <p:cNvPr id="22535" name="Rectangle 7"/>
          <p:cNvSpPr>
            <a:spLocks noChangeArrowheads="1"/>
          </p:cNvSpPr>
          <p:nvPr/>
        </p:nvSpPr>
        <p:spPr bwMode="auto">
          <a:xfrm>
            <a:off x="630238" y="0"/>
            <a:ext cx="8132762" cy="657225"/>
          </a:xfrm>
          <a:prstGeom prst="rect">
            <a:avLst/>
          </a:prstGeom>
          <a:solidFill>
            <a:srgbClr val="FFFF99"/>
          </a:solidFill>
          <a:ln w="9525">
            <a:noFill/>
            <a:miter lim="800000"/>
            <a:headEnd/>
            <a:tailEnd/>
          </a:ln>
        </p:spPr>
        <p:txBody>
          <a:bodyPr anchor="ctr"/>
          <a:lstStyle/>
          <a:p>
            <a:r>
              <a:rPr lang="pl-PL" sz="2000" b="1">
                <a:solidFill>
                  <a:schemeClr val="tx2"/>
                </a:solidFill>
                <a:latin typeface="Times New Roman" pitchFamily="18" charset="0"/>
              </a:rPr>
              <a:t>Charakterystyka spektralna w oparciu o SRFI</a:t>
            </a:r>
          </a:p>
        </p:txBody>
      </p:sp>
      <p:sp>
        <p:nvSpPr>
          <p:cNvPr id="22536" name="Text Box 8"/>
          <p:cNvSpPr txBox="1">
            <a:spLocks noChangeArrowheads="1"/>
          </p:cNvSpPr>
          <p:nvPr/>
        </p:nvSpPr>
        <p:spPr bwMode="auto">
          <a:xfrm>
            <a:off x="628650" y="650875"/>
            <a:ext cx="2386013" cy="336550"/>
          </a:xfrm>
          <a:prstGeom prst="rect">
            <a:avLst/>
          </a:prstGeom>
          <a:solidFill>
            <a:schemeClr val="accent1"/>
          </a:solidFill>
          <a:ln w="9525">
            <a:noFill/>
            <a:miter lim="800000"/>
            <a:headEnd/>
            <a:tailEnd/>
          </a:ln>
        </p:spPr>
        <p:txBody>
          <a:bodyPr>
            <a:spAutoFit/>
          </a:bodyPr>
          <a:lstStyle/>
          <a:p>
            <a:pPr>
              <a:spcBef>
                <a:spcPct val="50000"/>
              </a:spcBef>
            </a:pPr>
            <a:r>
              <a:rPr lang="pl-PL" sz="1600"/>
              <a:t>Kombinacja barwna CIR</a:t>
            </a:r>
          </a:p>
        </p:txBody>
      </p:sp>
      <p:sp>
        <p:nvSpPr>
          <p:cNvPr id="22537" name="Text Box 9"/>
          <p:cNvSpPr txBox="1">
            <a:spLocks noChangeArrowheads="1"/>
          </p:cNvSpPr>
          <p:nvPr/>
        </p:nvSpPr>
        <p:spPr bwMode="auto">
          <a:xfrm>
            <a:off x="3814763" y="5003800"/>
            <a:ext cx="5205412" cy="1692275"/>
          </a:xfrm>
          <a:prstGeom prst="rect">
            <a:avLst/>
          </a:prstGeom>
          <a:solidFill>
            <a:srgbClr val="FAFCCC"/>
          </a:solidFill>
          <a:ln w="9525" algn="ctr">
            <a:noFill/>
            <a:miter lim="800000"/>
            <a:headEnd/>
            <a:tailEnd/>
          </a:ln>
        </p:spPr>
        <p:txBody>
          <a:bodyPr>
            <a:spAutoFit/>
          </a:bodyPr>
          <a:lstStyle/>
          <a:p>
            <a:pPr algn="just">
              <a:spcBef>
                <a:spcPct val="50000"/>
              </a:spcBef>
            </a:pPr>
            <a:r>
              <a:rPr lang="pl-PL" sz="1000">
                <a:solidFill>
                  <a:schemeClr val="tx2"/>
                </a:solidFill>
              </a:rPr>
              <a:t>Podobnie jak na poprzednim slajdzie na obrazie zaznaczono linię profilową, początek tej linii wyznacza krzyżyk (odpowiada mu położenie „0” na wykresie powyżej). Linia profilowa przechodzi przez powierzchnie niepokrytą roślinnością a następnie przez powierzchnię pola z uprawą ozimą – bujna roślinność. </a:t>
            </a:r>
          </a:p>
          <a:p>
            <a:pPr algn="just">
              <a:spcBef>
                <a:spcPct val="50000"/>
              </a:spcBef>
            </a:pPr>
            <a:r>
              <a:rPr lang="pl-PL" sz="1000">
                <a:solidFill>
                  <a:schemeClr val="tx2"/>
                </a:solidFill>
              </a:rPr>
              <a:t>Powyżej pokazana jest zmienność odbitego prom. EM w trzech kanałach spektralnych za pomocą współczynnika odbicia wyrażonego indeksem SRFI wzdłuż linii profilowej. Dla wybranych powierzchni zmienność spektralna w DN jest tym razem zgodna z rzeczywistą charakterystyką spektralną. Wartości indeksu SRFI dla powierzchni glebowej wskazują na niską zawartość wilgotności na poziomie 5% (krzywa spektralna na rysunku obok odnosząca się do suchej gleby).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fontAlgn="auto" hangingPunct="1">
              <a:spcAft>
                <a:spcPts val="0"/>
              </a:spcAft>
              <a:defRPr/>
            </a:pPr>
            <a:r>
              <a:rPr lang="pl-PL"/>
              <a:t>Luminancja ...</a:t>
            </a:r>
          </a:p>
        </p:txBody>
      </p:sp>
      <p:sp>
        <p:nvSpPr>
          <p:cNvPr id="29699" name="Rectangle 3"/>
          <p:cNvSpPr>
            <a:spLocks noGrp="1" noChangeArrowheads="1"/>
          </p:cNvSpPr>
          <p:nvPr>
            <p:ph idx="1"/>
          </p:nvPr>
        </p:nvSpPr>
        <p:spPr/>
        <p:txBody>
          <a:bodyPr/>
          <a:lstStyle/>
          <a:p>
            <a:pPr eaLnBrk="1" hangingPunct="1">
              <a:lnSpc>
                <a:spcPct val="90000"/>
              </a:lnSpc>
            </a:pPr>
            <a:r>
              <a:rPr lang="pl-PL" sz="2000" dirty="0" smtClean="0"/>
              <a:t>Ilość energii promienistej przypadająca na jednostkę kąta bryłowego nosi nazwę luminacji lub </a:t>
            </a:r>
            <a:r>
              <a:rPr lang="pl-PL" sz="2000" dirty="0" err="1" smtClean="0"/>
              <a:t>radiancji</a:t>
            </a:r>
            <a:r>
              <a:rPr lang="pl-PL" sz="2000" dirty="0" smtClean="0"/>
              <a:t>, i wyrażana jest wzorem:</a:t>
            </a:r>
          </a:p>
          <a:p>
            <a:pPr eaLnBrk="1" hangingPunct="1">
              <a:lnSpc>
                <a:spcPct val="90000"/>
              </a:lnSpc>
              <a:buFont typeface="Wingdings" pitchFamily="2" charset="2"/>
              <a:buNone/>
            </a:pPr>
            <a:r>
              <a:rPr lang="pl-PL" sz="2000" dirty="0" smtClean="0"/>
              <a:t>				</a:t>
            </a:r>
            <a:r>
              <a:rPr lang="pl-PL" sz="2000" b="1" dirty="0" smtClean="0">
                <a:solidFill>
                  <a:schemeClr val="hlink"/>
                </a:solidFill>
              </a:rPr>
              <a:t>L = </a:t>
            </a:r>
            <a:r>
              <a:rPr lang="pl-PL" sz="2000" dirty="0" err="1" smtClean="0">
                <a:solidFill>
                  <a:schemeClr val="hlink"/>
                </a:solidFill>
              </a:rPr>
              <a:t>d</a:t>
            </a:r>
            <a:r>
              <a:rPr lang="pl-PL" sz="2000" b="1" dirty="0" err="1" smtClean="0">
                <a:solidFill>
                  <a:schemeClr val="hlink"/>
                </a:solidFill>
              </a:rPr>
              <a:t>Q</a:t>
            </a:r>
            <a:r>
              <a:rPr lang="pl-PL" sz="2000" b="1" dirty="0" smtClean="0">
                <a:solidFill>
                  <a:schemeClr val="hlink"/>
                </a:solidFill>
              </a:rPr>
              <a:t> / [</a:t>
            </a:r>
            <a:r>
              <a:rPr lang="pl-PL" sz="2000" dirty="0" err="1" smtClean="0">
                <a:solidFill>
                  <a:schemeClr val="hlink"/>
                </a:solidFill>
              </a:rPr>
              <a:t>d</a:t>
            </a:r>
            <a:r>
              <a:rPr lang="pl-PL" sz="2000" b="1" dirty="0" err="1" smtClean="0">
                <a:solidFill>
                  <a:schemeClr val="hlink"/>
                </a:solidFill>
              </a:rPr>
              <a:t>t</a:t>
            </a:r>
            <a:r>
              <a:rPr lang="pl-PL" sz="2000" b="1" dirty="0" smtClean="0">
                <a:solidFill>
                  <a:schemeClr val="hlink"/>
                </a:solidFill>
              </a:rPr>
              <a:t> </a:t>
            </a:r>
            <a:r>
              <a:rPr lang="pl-PL" sz="2000" dirty="0" err="1" smtClean="0">
                <a:solidFill>
                  <a:schemeClr val="hlink"/>
                </a:solidFill>
              </a:rPr>
              <a:t>d</a:t>
            </a:r>
            <a:r>
              <a:rPr lang="pl-PL" sz="2000" b="1" dirty="0" err="1" smtClean="0">
                <a:solidFill>
                  <a:schemeClr val="hlink"/>
                </a:solidFill>
              </a:rPr>
              <a:t>A</a:t>
            </a:r>
            <a:r>
              <a:rPr lang="pl-PL" sz="2000" b="1" dirty="0" smtClean="0">
                <a:solidFill>
                  <a:schemeClr val="hlink"/>
                </a:solidFill>
              </a:rPr>
              <a:t> SA]</a:t>
            </a:r>
          </a:p>
          <a:p>
            <a:pPr eaLnBrk="1" hangingPunct="1">
              <a:lnSpc>
                <a:spcPct val="90000"/>
              </a:lnSpc>
            </a:pPr>
            <a:r>
              <a:rPr lang="pl-PL" sz="2000" dirty="0" smtClean="0"/>
              <a:t>W tym wypadku ilość energii odnosi się do wielkości Słońca na hemisferze wyrażonej w </a:t>
            </a:r>
            <a:r>
              <a:rPr lang="pl-PL" sz="2000" dirty="0" err="1" smtClean="0"/>
              <a:t>steradianach</a:t>
            </a:r>
            <a:r>
              <a:rPr lang="pl-PL" sz="2000" dirty="0" smtClean="0"/>
              <a:t>. Jeżeli przesuniemy radiometr bliżej Słońca, w połowie odległości pomiędzy Ziemią a Słońcem wówczas ilość energii mierzonej przez radiometr wzrośnie 4 razy, natomiast jeżeli będziemy liczyć luminancję powiązaną z wielkością Słońca na hemisferze, w </a:t>
            </a:r>
            <a:r>
              <a:rPr lang="pl-PL" sz="2000" dirty="0" err="1" smtClean="0"/>
              <a:t>steradianach</a:t>
            </a:r>
            <a:r>
              <a:rPr lang="pl-PL" sz="2000" dirty="0" smtClean="0"/>
              <a:t>, to przy spadku odległości o połowę mniejszej, wielkość tarczy Słońca wzrośnie również 4 razy, a luminacja nie zmieni się, czyli będzie stała pomiędzy Ziemią a Słońcem (przestrzeń kosmiczna jest tu traktowana jako próżnia, nie występują interakcje energii z materią).</a:t>
            </a:r>
          </a:p>
          <a:p>
            <a:pPr eaLnBrk="1" hangingPunct="1">
              <a:lnSpc>
                <a:spcPct val="90000"/>
              </a:lnSpc>
              <a:buFont typeface="Wingdings" pitchFamily="2" charset="2"/>
              <a:buNone/>
            </a:pPr>
            <a:endParaRPr lang="pl-PL" sz="2000" dirty="0" smtClean="0">
              <a:solidFill>
                <a:schemeClr val="hlink"/>
              </a:solidFill>
            </a:endParaRPr>
          </a:p>
          <a:p>
            <a:pPr eaLnBrk="1" hangingPunct="1">
              <a:lnSpc>
                <a:spcPct val="90000"/>
              </a:lnSpc>
            </a:pPr>
            <a:endParaRPr lang="pl-PL" sz="2000" dirty="0" smtClean="0">
              <a:solidFill>
                <a:schemeClr val="hlink"/>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eaLnBrk="1" fontAlgn="auto" hangingPunct="1">
              <a:spcAft>
                <a:spcPts val="0"/>
              </a:spcAft>
              <a:defRPr/>
            </a:pPr>
            <a:r>
              <a:rPr lang="pl-PL" sz="3000" dirty="0"/>
              <a:t>Luminacja </a:t>
            </a:r>
            <a:r>
              <a:rPr lang="pl-PL" sz="3000" dirty="0" err="1"/>
              <a:t>spektralnie,czyli</a:t>
            </a:r>
            <a:r>
              <a:rPr lang="pl-PL" sz="3000" dirty="0"/>
              <a:t> wg długości fali...</a:t>
            </a:r>
          </a:p>
        </p:txBody>
      </p:sp>
      <p:sp>
        <p:nvSpPr>
          <p:cNvPr id="30723" name="Rectangle 3"/>
          <p:cNvSpPr>
            <a:spLocks noGrp="1" noChangeArrowheads="1"/>
          </p:cNvSpPr>
          <p:nvPr>
            <p:ph idx="1"/>
          </p:nvPr>
        </p:nvSpPr>
        <p:spPr/>
        <p:txBody>
          <a:bodyPr/>
          <a:lstStyle/>
          <a:p>
            <a:pPr eaLnBrk="1" hangingPunct="1"/>
            <a:r>
              <a:rPr lang="pl-PL" sz="2000" smtClean="0"/>
              <a:t>Wzór na poprzednim slajdzie, uwzględniając zmienność luminacji w zależności od długości fali będzie posiadał postać:</a:t>
            </a:r>
          </a:p>
          <a:p>
            <a:pPr algn="ctr" eaLnBrk="1" hangingPunct="1">
              <a:buFont typeface="Wingdings" pitchFamily="2" charset="2"/>
              <a:buNone/>
            </a:pPr>
            <a:r>
              <a:rPr lang="pl-PL" sz="2400" b="1" smtClean="0">
                <a:solidFill>
                  <a:schemeClr val="hlink"/>
                </a:solidFill>
              </a:rPr>
              <a:t>L</a:t>
            </a:r>
            <a:r>
              <a:rPr lang="pl-PL" sz="2400" b="1" baseline="-25000" smtClean="0">
                <a:solidFill>
                  <a:schemeClr val="hlink"/>
                </a:solidFill>
                <a:latin typeface="Symbol" pitchFamily="18" charset="2"/>
              </a:rPr>
              <a:t>l</a:t>
            </a:r>
            <a:r>
              <a:rPr lang="pl-PL" sz="2400" b="1" smtClean="0">
                <a:solidFill>
                  <a:schemeClr val="hlink"/>
                </a:solidFill>
              </a:rPr>
              <a:t> = </a:t>
            </a:r>
            <a:r>
              <a:rPr lang="pl-PL" sz="2400" smtClean="0">
                <a:solidFill>
                  <a:schemeClr val="hlink"/>
                </a:solidFill>
              </a:rPr>
              <a:t>d</a:t>
            </a:r>
            <a:r>
              <a:rPr lang="pl-PL" sz="2400" b="1" smtClean="0">
                <a:solidFill>
                  <a:schemeClr val="hlink"/>
                </a:solidFill>
              </a:rPr>
              <a:t>Q / [</a:t>
            </a:r>
            <a:r>
              <a:rPr lang="pl-PL" sz="2400" smtClean="0">
                <a:solidFill>
                  <a:schemeClr val="hlink"/>
                </a:solidFill>
              </a:rPr>
              <a:t>d</a:t>
            </a:r>
            <a:r>
              <a:rPr lang="pl-PL" sz="2400" b="1" smtClean="0">
                <a:solidFill>
                  <a:schemeClr val="hlink"/>
                </a:solidFill>
              </a:rPr>
              <a:t>t </a:t>
            </a:r>
            <a:r>
              <a:rPr lang="pl-PL" sz="2400" smtClean="0">
                <a:solidFill>
                  <a:schemeClr val="hlink"/>
                </a:solidFill>
              </a:rPr>
              <a:t>d</a:t>
            </a:r>
            <a:r>
              <a:rPr lang="pl-PL" sz="2400" b="1" smtClean="0">
                <a:solidFill>
                  <a:schemeClr val="hlink"/>
                </a:solidFill>
              </a:rPr>
              <a:t>A SA]</a:t>
            </a:r>
          </a:p>
          <a:p>
            <a:pPr eaLnBrk="1" hangingPunct="1">
              <a:buFont typeface="Wingdings" pitchFamily="2" charset="2"/>
              <a:buNone/>
            </a:pPr>
            <a:endParaRPr lang="pl-PL" sz="2400" b="1" smtClean="0">
              <a:solidFill>
                <a:schemeClr val="hlink"/>
              </a:solidFill>
            </a:endParaRPr>
          </a:p>
          <a:p>
            <a:pPr eaLnBrk="1" hangingPunct="1"/>
            <a:r>
              <a:rPr lang="pl-PL" sz="2000" smtClean="0"/>
              <a:t>W przypadku poszczególnych kanałów zbiorów danych teledetekcyjnych konieczne jest rozpatrywanie zakresów długości fal zamiast pojedynczych długości, wtedy zmodyfikowany wzór będzie miał postać:</a:t>
            </a:r>
          </a:p>
          <a:p>
            <a:pPr algn="ctr" eaLnBrk="1" hangingPunct="1">
              <a:buFont typeface="Wingdings" pitchFamily="2" charset="2"/>
              <a:buNone/>
            </a:pPr>
            <a:r>
              <a:rPr lang="pl-PL" sz="2400" b="1" smtClean="0">
                <a:solidFill>
                  <a:schemeClr val="hlink"/>
                </a:solidFill>
              </a:rPr>
              <a:t>L</a:t>
            </a:r>
            <a:r>
              <a:rPr lang="pl-PL" sz="2400" b="1" baseline="-25000" smtClean="0">
                <a:solidFill>
                  <a:schemeClr val="hlink"/>
                </a:solidFill>
              </a:rPr>
              <a:t>ebw</a:t>
            </a:r>
            <a:r>
              <a:rPr lang="pl-PL" sz="2400" b="1" smtClean="0">
                <a:solidFill>
                  <a:schemeClr val="hlink"/>
                </a:solidFill>
              </a:rPr>
              <a:t> = </a:t>
            </a:r>
            <a:r>
              <a:rPr lang="pl-PL" sz="2400" smtClean="0">
                <a:solidFill>
                  <a:schemeClr val="hlink"/>
                </a:solidFill>
              </a:rPr>
              <a:t>d</a:t>
            </a:r>
            <a:r>
              <a:rPr lang="pl-PL" sz="2400" b="1" smtClean="0">
                <a:solidFill>
                  <a:schemeClr val="hlink"/>
                </a:solidFill>
              </a:rPr>
              <a:t>Q / [</a:t>
            </a:r>
            <a:r>
              <a:rPr lang="pl-PL" sz="2400" smtClean="0">
                <a:solidFill>
                  <a:schemeClr val="hlink"/>
                </a:solidFill>
              </a:rPr>
              <a:t>d</a:t>
            </a:r>
            <a:r>
              <a:rPr lang="pl-PL" sz="2400" b="1" smtClean="0">
                <a:solidFill>
                  <a:schemeClr val="hlink"/>
                </a:solidFill>
              </a:rPr>
              <a:t>t </a:t>
            </a:r>
            <a:r>
              <a:rPr lang="pl-PL" sz="2400" smtClean="0">
                <a:solidFill>
                  <a:schemeClr val="hlink"/>
                </a:solidFill>
              </a:rPr>
              <a:t>d</a:t>
            </a:r>
            <a:r>
              <a:rPr lang="pl-PL" sz="2400" b="1" smtClean="0">
                <a:solidFill>
                  <a:schemeClr val="hlink"/>
                </a:solidFill>
              </a:rPr>
              <a:t>A SA]</a:t>
            </a:r>
          </a:p>
          <a:p>
            <a:pPr eaLnBrk="1" hangingPunct="1">
              <a:buFont typeface="Wingdings" pitchFamily="2" charset="2"/>
              <a:buNone/>
            </a:pPr>
            <a:endParaRPr lang="pl-PL" sz="2000" smtClean="0"/>
          </a:p>
          <a:p>
            <a:pPr eaLnBrk="1" hangingPunct="1">
              <a:buFont typeface="Wingdings" pitchFamily="2" charset="2"/>
              <a:buNone/>
            </a:pPr>
            <a:endParaRPr lang="pl-PL" sz="20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pPr eaLnBrk="1" fontAlgn="auto" hangingPunct="1">
              <a:spcAft>
                <a:spcPts val="0"/>
              </a:spcAft>
              <a:defRPr/>
            </a:pPr>
            <a:r>
              <a:rPr lang="pl-PL" sz="3000" dirty="0"/>
              <a:t>Kąt bryłowy i energia promienista w sferycznym układzie współrzędnych</a:t>
            </a:r>
          </a:p>
        </p:txBody>
      </p:sp>
      <p:graphicFrame>
        <p:nvGraphicFramePr>
          <p:cNvPr id="3074" name="Object 2"/>
          <p:cNvGraphicFramePr>
            <a:graphicFrameLocks noChangeAspect="1"/>
          </p:cNvGraphicFramePr>
          <p:nvPr/>
        </p:nvGraphicFramePr>
        <p:xfrm>
          <a:off x="304800" y="1371600"/>
          <a:ext cx="5715000" cy="4656138"/>
        </p:xfrm>
        <a:graphic>
          <a:graphicData uri="http://schemas.openxmlformats.org/presentationml/2006/ole">
            <p:oleObj spid="_x0000_s11266" name="Image" r:id="rId3" imgW="9396825" imgH="7657143" progId="">
              <p:embed/>
            </p:oleObj>
          </a:graphicData>
        </a:graphic>
      </p:graphicFrame>
      <p:pic>
        <p:nvPicPr>
          <p:cNvPr id="3076" name="Picture 4"/>
          <p:cNvPicPr>
            <a:picLocks noChangeAspect="1" noChangeArrowheads="1"/>
          </p:cNvPicPr>
          <p:nvPr/>
        </p:nvPicPr>
        <p:blipFill>
          <a:blip r:embed="rId4" cstate="print"/>
          <a:srcRect/>
          <a:stretch>
            <a:fillRect/>
          </a:stretch>
        </p:blipFill>
        <p:spPr bwMode="auto">
          <a:xfrm>
            <a:off x="5334000" y="3810000"/>
            <a:ext cx="3667125" cy="533400"/>
          </a:xfrm>
          <a:prstGeom prst="rect">
            <a:avLst/>
          </a:prstGeom>
          <a:noFill/>
          <a:ln w="9525">
            <a:noFill/>
            <a:miter lim="800000"/>
            <a:headEnd/>
            <a:tailEnd/>
          </a:ln>
        </p:spPr>
      </p:pic>
      <p:sp>
        <p:nvSpPr>
          <p:cNvPr id="3077" name="Text Box 5"/>
          <p:cNvSpPr txBox="1">
            <a:spLocks noChangeArrowheads="1"/>
          </p:cNvSpPr>
          <p:nvPr/>
        </p:nvSpPr>
        <p:spPr bwMode="auto">
          <a:xfrm>
            <a:off x="5318125" y="1484313"/>
            <a:ext cx="3597275" cy="2289175"/>
          </a:xfrm>
          <a:prstGeom prst="rect">
            <a:avLst/>
          </a:prstGeom>
          <a:noFill/>
          <a:ln w="9525">
            <a:noFill/>
            <a:miter lim="800000"/>
            <a:headEnd/>
            <a:tailEnd/>
          </a:ln>
        </p:spPr>
        <p:txBody>
          <a:bodyPr>
            <a:spAutoFit/>
          </a:bodyPr>
          <a:lstStyle/>
          <a:p>
            <a:r>
              <a:rPr lang="pl-PL">
                <a:latin typeface="Franklin Gothic Book"/>
              </a:rPr>
              <a:t>W sferycznym układzie współrzędnych lokalizacja obiektów odbywa się na </a:t>
            </a:r>
          </a:p>
          <a:p>
            <a:r>
              <a:rPr lang="pl-PL">
                <a:latin typeface="Franklin Gothic Book"/>
              </a:rPr>
              <a:t>podstawie kątów </a:t>
            </a:r>
            <a:r>
              <a:rPr lang="pl-PL">
                <a:latin typeface="Symbol" pitchFamily="18" charset="2"/>
              </a:rPr>
              <a:t>f</a:t>
            </a:r>
            <a:r>
              <a:rPr lang="pl-PL">
                <a:latin typeface="Franklin Gothic Book"/>
              </a:rPr>
              <a:t> i </a:t>
            </a:r>
            <a:r>
              <a:rPr lang="pl-PL">
                <a:latin typeface="Symbol" pitchFamily="18" charset="2"/>
              </a:rPr>
              <a:t>q. </a:t>
            </a:r>
            <a:r>
              <a:rPr lang="pl-PL">
                <a:latin typeface="Franklin Gothic Book"/>
              </a:rPr>
              <a:t>Jeżeli sfera ma określony promień wówczas obszar wycięty ze sfery kątem bryłowym dA wyraża się wzorem:</a:t>
            </a:r>
            <a:endParaRPr lang="pl-PL">
              <a:latin typeface="Symbol" pitchFamily="18" charset="2"/>
            </a:endParaRPr>
          </a:p>
        </p:txBody>
      </p:sp>
      <p:sp>
        <p:nvSpPr>
          <p:cNvPr id="3078" name="Text Box 6"/>
          <p:cNvSpPr txBox="1">
            <a:spLocks noChangeArrowheads="1"/>
          </p:cNvSpPr>
          <p:nvPr/>
        </p:nvSpPr>
        <p:spPr bwMode="auto">
          <a:xfrm>
            <a:off x="5410200" y="4343400"/>
            <a:ext cx="3597275" cy="366713"/>
          </a:xfrm>
          <a:prstGeom prst="rect">
            <a:avLst/>
          </a:prstGeom>
          <a:noFill/>
          <a:ln w="9525">
            <a:noFill/>
            <a:miter lim="800000"/>
            <a:headEnd/>
            <a:tailEnd/>
          </a:ln>
        </p:spPr>
        <p:txBody>
          <a:bodyPr>
            <a:spAutoFit/>
          </a:bodyPr>
          <a:lstStyle/>
          <a:p>
            <a:endParaRPr lang="pl-PL">
              <a:latin typeface="Symbol" pitchFamily="18" charset="2"/>
            </a:endParaRPr>
          </a:p>
        </p:txBody>
      </p:sp>
      <p:sp>
        <p:nvSpPr>
          <p:cNvPr id="3079" name="Text Box 7"/>
          <p:cNvSpPr txBox="1">
            <a:spLocks noChangeArrowheads="1"/>
          </p:cNvSpPr>
          <p:nvPr/>
        </p:nvSpPr>
        <p:spPr bwMode="auto">
          <a:xfrm>
            <a:off x="5334000" y="4419600"/>
            <a:ext cx="3597275" cy="1190625"/>
          </a:xfrm>
          <a:prstGeom prst="rect">
            <a:avLst/>
          </a:prstGeom>
          <a:noFill/>
          <a:ln w="9525">
            <a:noFill/>
            <a:miter lim="800000"/>
            <a:headEnd/>
            <a:tailEnd/>
          </a:ln>
        </p:spPr>
        <p:txBody>
          <a:bodyPr>
            <a:spAutoFit/>
          </a:bodyPr>
          <a:lstStyle/>
          <a:p>
            <a:r>
              <a:rPr lang="pl-PL">
                <a:latin typeface="Franklin Gothic Book"/>
              </a:rPr>
              <a:t>Przyrost kąta bryłowego, d</a:t>
            </a:r>
            <a:r>
              <a:rPr lang="pl-PL">
                <a:latin typeface="Symbol" pitchFamily="18" charset="2"/>
                <a:sym typeface="Symbol" pitchFamily="18" charset="2"/>
              </a:rPr>
              <a:t>, </a:t>
            </a:r>
            <a:r>
              <a:rPr lang="pl-PL">
                <a:latin typeface="Franklin Gothic Book"/>
                <a:sym typeface="Symbol" pitchFamily="18" charset="2"/>
              </a:rPr>
              <a:t>jest równy </a:t>
            </a:r>
            <a:r>
              <a:rPr lang="pl-PL" b="1">
                <a:solidFill>
                  <a:srgbClr val="000000"/>
                </a:solidFill>
                <a:latin typeface="Franklin Gothic Book"/>
              </a:rPr>
              <a:t>dA / r</a:t>
            </a:r>
            <a:r>
              <a:rPr lang="pl-PL" b="1" baseline="30000">
                <a:solidFill>
                  <a:srgbClr val="000000"/>
                </a:solidFill>
                <a:latin typeface="Franklin Gothic Book"/>
              </a:rPr>
              <a:t>2</a:t>
            </a:r>
            <a:r>
              <a:rPr lang="pl-PL">
                <a:solidFill>
                  <a:srgbClr val="000000"/>
                </a:solidFill>
                <a:latin typeface="Franklin Gothic Book"/>
              </a:rPr>
              <a:t>. Dlatego </a:t>
            </a:r>
            <a:r>
              <a:rPr lang="pl-PL">
                <a:latin typeface="Franklin Gothic Book"/>
              </a:rPr>
              <a:t>d</a:t>
            </a:r>
            <a:r>
              <a:rPr lang="pl-PL">
                <a:latin typeface="Symbol" pitchFamily="18" charset="2"/>
                <a:sym typeface="Symbol" pitchFamily="18" charset="2"/>
              </a:rPr>
              <a:t> </a:t>
            </a:r>
            <a:r>
              <a:rPr lang="pl-PL">
                <a:latin typeface="Franklin Gothic Book"/>
                <a:sym typeface="Symbol" pitchFamily="18" charset="2"/>
              </a:rPr>
              <a:t>wyraża się wzorem zamieszczonym na rysunku.</a:t>
            </a:r>
            <a:endParaRPr lang="pl-PL">
              <a:latin typeface="Symbol" pitchFamily="18" charset="2"/>
              <a:sym typeface="Symbol" pitchFamily="18" charset="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
        <p:nvSpPr>
          <p:cNvPr id="5" name="Prostokąt zaokrąglony 4"/>
          <p:cNvSpPr/>
          <p:nvPr/>
        </p:nvSpPr>
        <p:spPr>
          <a:xfrm>
            <a:off x="2411760" y="2060848"/>
            <a:ext cx="1512168" cy="1152128"/>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fontAlgn="auto" hangingPunct="1">
              <a:spcAft>
                <a:spcPts val="0"/>
              </a:spcAft>
              <a:defRPr/>
            </a:pPr>
            <a:r>
              <a:rPr lang="pl-PL"/>
              <a:t>Kąt bryłowy Słońca na hemisferze</a:t>
            </a:r>
          </a:p>
        </p:txBody>
      </p:sp>
      <p:sp>
        <p:nvSpPr>
          <p:cNvPr id="27651" name="Rectangle 3"/>
          <p:cNvSpPr>
            <a:spLocks noGrp="1" noChangeArrowheads="1"/>
          </p:cNvSpPr>
          <p:nvPr>
            <p:ph idx="1"/>
          </p:nvPr>
        </p:nvSpPr>
        <p:spPr>
          <a:xfrm>
            <a:off x="914400" y="1600200"/>
            <a:ext cx="7772400" cy="4724400"/>
          </a:xfrm>
        </p:spPr>
        <p:txBody>
          <a:bodyPr/>
          <a:lstStyle/>
          <a:p>
            <a:pPr eaLnBrk="1" hangingPunct="1"/>
            <a:r>
              <a:rPr lang="pl-PL" sz="1600" dirty="0" smtClean="0"/>
              <a:t>Hemisfera to półkula (rozumiana np. jako powierzchnia z kierunku której dociera energia promienista do określonego punktu na powierzchni Ziemi</a:t>
            </a:r>
          </a:p>
          <a:p>
            <a:pPr eaLnBrk="1" hangingPunct="1"/>
            <a:r>
              <a:rPr lang="pl-PL" sz="1600" dirty="0" smtClean="0"/>
              <a:t>Średnia odległość Słońca od Ziemi </a:t>
            </a:r>
            <a:r>
              <a:rPr lang="pl-PL" sz="1500" dirty="0" smtClean="0">
                <a:solidFill>
                  <a:srgbClr val="000000"/>
                </a:solidFill>
                <a:latin typeface="ArialMT" charset="0"/>
              </a:rPr>
              <a:t>(</a:t>
            </a:r>
            <a:r>
              <a:rPr lang="pl-PL" sz="1500" b="1" dirty="0" smtClean="0">
                <a:solidFill>
                  <a:srgbClr val="0000FF"/>
                </a:solidFill>
                <a:latin typeface="Arial-BoldMT" charset="0"/>
              </a:rPr>
              <a:t>Des</a:t>
            </a:r>
            <a:r>
              <a:rPr lang="pl-PL" sz="1500" dirty="0" smtClean="0">
                <a:solidFill>
                  <a:srgbClr val="000000"/>
                </a:solidFill>
                <a:latin typeface="ArialMT" charset="0"/>
              </a:rPr>
              <a:t>) </a:t>
            </a:r>
            <a:r>
              <a:rPr lang="pl-PL" sz="1600" dirty="0" smtClean="0"/>
              <a:t>to </a:t>
            </a:r>
            <a:r>
              <a:rPr lang="pl-PL" sz="1600" b="1" dirty="0" smtClean="0">
                <a:solidFill>
                  <a:srgbClr val="000000"/>
                </a:solidFill>
              </a:rPr>
              <a:t>1.496 x 10</a:t>
            </a:r>
            <a:r>
              <a:rPr lang="pl-PL" sz="1600" b="1" baseline="30000" dirty="0" smtClean="0">
                <a:solidFill>
                  <a:srgbClr val="000000"/>
                </a:solidFill>
              </a:rPr>
              <a:t>11 </a:t>
            </a:r>
            <a:r>
              <a:rPr lang="pl-PL" sz="1600" b="1" dirty="0" smtClean="0">
                <a:solidFill>
                  <a:srgbClr val="000000"/>
                </a:solidFill>
              </a:rPr>
              <a:t>m </a:t>
            </a:r>
            <a:r>
              <a:rPr lang="pl-PL" sz="1600" dirty="0" smtClean="0">
                <a:solidFill>
                  <a:srgbClr val="000000"/>
                </a:solidFill>
              </a:rPr>
              <a:t>(</a:t>
            </a:r>
            <a:r>
              <a:rPr lang="pl-PL" sz="1600" dirty="0" err="1" smtClean="0">
                <a:solidFill>
                  <a:srgbClr val="000000"/>
                </a:solidFill>
              </a:rPr>
              <a:t>Pasachoff</a:t>
            </a:r>
            <a:r>
              <a:rPr lang="pl-PL" sz="1600" dirty="0" smtClean="0">
                <a:solidFill>
                  <a:srgbClr val="000000"/>
                </a:solidFill>
              </a:rPr>
              <a:t> and Kutner, 1978). Średni promień Słońca </a:t>
            </a:r>
            <a:r>
              <a:rPr lang="pl-PL" sz="1600" dirty="0" err="1" smtClean="0">
                <a:solidFill>
                  <a:srgbClr val="000000"/>
                </a:solidFill>
              </a:rPr>
              <a:t>(</a:t>
            </a:r>
            <a:r>
              <a:rPr lang="pl-PL" sz="1600" b="1" dirty="0" err="1" smtClean="0">
                <a:solidFill>
                  <a:srgbClr val="00B0F0"/>
                </a:solidFill>
              </a:rPr>
              <a:t>R</a:t>
            </a:r>
            <a:r>
              <a:rPr lang="pl-PL" sz="1600" b="1" dirty="0" smtClean="0">
                <a:solidFill>
                  <a:srgbClr val="00B0F0"/>
                </a:solidFill>
              </a:rPr>
              <a:t>s</a:t>
            </a:r>
            <a:r>
              <a:rPr lang="pl-PL" sz="1600" dirty="0" smtClean="0">
                <a:solidFill>
                  <a:srgbClr val="000000"/>
                </a:solidFill>
              </a:rPr>
              <a:t>) to </a:t>
            </a:r>
            <a:r>
              <a:rPr lang="pl-PL" sz="1500" b="1" dirty="0" smtClean="0">
                <a:solidFill>
                  <a:srgbClr val="000000"/>
                </a:solidFill>
              </a:rPr>
              <a:t>6.96 x 10</a:t>
            </a:r>
            <a:r>
              <a:rPr lang="pl-PL" sz="1500" b="1" baseline="30000" dirty="0" smtClean="0">
                <a:solidFill>
                  <a:srgbClr val="000000"/>
                </a:solidFill>
              </a:rPr>
              <a:t>8</a:t>
            </a:r>
            <a:r>
              <a:rPr lang="pl-PL" sz="1500" b="1" dirty="0" smtClean="0">
                <a:solidFill>
                  <a:srgbClr val="000000"/>
                </a:solidFill>
              </a:rPr>
              <a:t> </a:t>
            </a:r>
            <a:r>
              <a:rPr lang="pl-PL" sz="1500" b="1" dirty="0" smtClean="0">
                <a:solidFill>
                  <a:srgbClr val="0000FF"/>
                </a:solidFill>
              </a:rPr>
              <a:t>m</a:t>
            </a:r>
            <a:r>
              <a:rPr lang="pl-PL" sz="1500" b="1" dirty="0" smtClean="0">
                <a:solidFill>
                  <a:srgbClr val="000000"/>
                </a:solidFill>
              </a:rPr>
              <a:t> </a:t>
            </a:r>
            <a:r>
              <a:rPr lang="pl-PL" sz="1500" dirty="0" smtClean="0">
                <a:solidFill>
                  <a:srgbClr val="000000"/>
                </a:solidFill>
              </a:rPr>
              <a:t>(</a:t>
            </a:r>
            <a:r>
              <a:rPr lang="pl-PL" sz="1500" dirty="0" err="1" smtClean="0">
                <a:solidFill>
                  <a:srgbClr val="000000"/>
                </a:solidFill>
              </a:rPr>
              <a:t>Pasachoff</a:t>
            </a:r>
            <a:r>
              <a:rPr lang="pl-PL" sz="1500" dirty="0" smtClean="0">
                <a:solidFill>
                  <a:srgbClr val="000000"/>
                </a:solidFill>
              </a:rPr>
              <a:t> and Kutner, 1978). Powierzchnia przekroju Słońca </a:t>
            </a:r>
            <a:r>
              <a:rPr lang="pl-PL" sz="1500" dirty="0" smtClean="0">
                <a:solidFill>
                  <a:srgbClr val="000000"/>
                </a:solidFill>
                <a:latin typeface="ArialMT" charset="0"/>
              </a:rPr>
              <a:t>(</a:t>
            </a:r>
            <a:r>
              <a:rPr lang="pl-PL" sz="1500" b="1" dirty="0" smtClean="0">
                <a:solidFill>
                  <a:srgbClr val="0000FF"/>
                </a:solidFill>
              </a:rPr>
              <a:t>As</a:t>
            </a:r>
            <a:r>
              <a:rPr lang="pl-PL" sz="1500" dirty="0" smtClean="0">
                <a:solidFill>
                  <a:srgbClr val="000000"/>
                </a:solidFill>
                <a:latin typeface="ArialMT" charset="0"/>
              </a:rPr>
              <a:t>)</a:t>
            </a:r>
            <a:r>
              <a:rPr lang="pl-PL" sz="1500" dirty="0" smtClean="0">
                <a:solidFill>
                  <a:srgbClr val="000000"/>
                </a:solidFill>
              </a:rPr>
              <a:t> to </a:t>
            </a:r>
            <a:r>
              <a:rPr lang="pl-PL" sz="1500" b="1" dirty="0" smtClean="0">
                <a:solidFill>
                  <a:srgbClr val="000000"/>
                </a:solidFill>
              </a:rPr>
              <a:t>1.522 x 10</a:t>
            </a:r>
            <a:r>
              <a:rPr lang="pl-PL" sz="1500" b="1" baseline="30000" dirty="0" smtClean="0">
                <a:solidFill>
                  <a:srgbClr val="000000"/>
                </a:solidFill>
              </a:rPr>
              <a:t>18 </a:t>
            </a:r>
            <a:r>
              <a:rPr lang="pl-PL" sz="1500" b="1" dirty="0" smtClean="0">
                <a:solidFill>
                  <a:srgbClr val="000000"/>
                </a:solidFill>
              </a:rPr>
              <a:t>m</a:t>
            </a:r>
            <a:r>
              <a:rPr lang="pl-PL" sz="1500" b="1" baseline="30000" dirty="0" smtClean="0">
                <a:solidFill>
                  <a:srgbClr val="000000"/>
                </a:solidFill>
              </a:rPr>
              <a:t>2</a:t>
            </a:r>
            <a:r>
              <a:rPr lang="pl-PL" sz="1500" dirty="0" smtClean="0">
                <a:solidFill>
                  <a:srgbClr val="000000"/>
                </a:solidFill>
              </a:rPr>
              <a:t>. Na podstawie tych danych średnia kątowa wielkość Słońca na hemisferze wynosi w stopniach:</a:t>
            </a:r>
          </a:p>
          <a:p>
            <a:pPr eaLnBrk="1" hangingPunct="1"/>
            <a:endParaRPr lang="pl-PL" sz="1500" dirty="0" smtClean="0">
              <a:solidFill>
                <a:srgbClr val="000000"/>
              </a:solidFill>
            </a:endParaRPr>
          </a:p>
          <a:p>
            <a:pPr eaLnBrk="1" hangingPunct="1"/>
            <a:endParaRPr lang="pl-PL" sz="1500" dirty="0" smtClean="0">
              <a:solidFill>
                <a:srgbClr val="000000"/>
              </a:solidFill>
            </a:endParaRPr>
          </a:p>
          <a:p>
            <a:pPr eaLnBrk="1" hangingPunct="1"/>
            <a:endParaRPr lang="pl-PL" sz="1500" dirty="0" smtClean="0">
              <a:solidFill>
                <a:srgbClr val="000000"/>
              </a:solidFill>
            </a:endParaRPr>
          </a:p>
          <a:p>
            <a:pPr eaLnBrk="1" hangingPunct="1"/>
            <a:r>
              <a:rPr lang="pl-PL" sz="1500" dirty="0" smtClean="0"/>
              <a:t>Wielkość kąta bryłowego związanego z tarczą słoneczną położoną na hemisferze wynosi w </a:t>
            </a:r>
            <a:r>
              <a:rPr lang="pl-PL" sz="1500" dirty="0" err="1" smtClean="0"/>
              <a:t>steradianach</a:t>
            </a:r>
            <a:r>
              <a:rPr lang="pl-PL" sz="1500" dirty="0" smtClean="0"/>
              <a:t>:</a:t>
            </a:r>
          </a:p>
          <a:p>
            <a:pPr eaLnBrk="1" hangingPunct="1"/>
            <a:endParaRPr lang="pl-PL" sz="1500" dirty="0" smtClean="0"/>
          </a:p>
          <a:p>
            <a:pPr eaLnBrk="1" hangingPunct="1"/>
            <a:endParaRPr lang="pl-PL" sz="1500" dirty="0" smtClean="0"/>
          </a:p>
          <a:p>
            <a:pPr eaLnBrk="1" hangingPunct="1"/>
            <a:endParaRPr lang="pl-PL" sz="1500" dirty="0" smtClean="0"/>
          </a:p>
          <a:p>
            <a:pPr eaLnBrk="1" hangingPunct="1"/>
            <a:r>
              <a:rPr lang="pl-PL" sz="1600" dirty="0" smtClean="0"/>
              <a:t>Kąt bryłowy słońca (</a:t>
            </a:r>
            <a:r>
              <a:rPr lang="pl-PL" sz="1600" dirty="0" err="1" smtClean="0"/>
              <a:t>SAsun</a:t>
            </a:r>
            <a:r>
              <a:rPr lang="pl-PL" sz="1600" dirty="0" smtClean="0"/>
              <a:t>) stanowi zaledwie 0,0011% kąta bryłowego hemisfery (</a:t>
            </a:r>
            <a:r>
              <a:rPr lang="pl-PL" sz="1600" dirty="0" err="1" smtClean="0"/>
              <a:t>SAhemin</a:t>
            </a:r>
            <a:r>
              <a:rPr lang="pl-PL" sz="1600" dirty="0" smtClean="0"/>
              <a:t>). Tak mała wielkość pozwala traktować Słońce w wielu wypadkach podczas obliczeń jako punkt.</a:t>
            </a:r>
          </a:p>
        </p:txBody>
      </p:sp>
      <p:pic>
        <p:nvPicPr>
          <p:cNvPr id="27652" name="Picture 4"/>
          <p:cNvPicPr>
            <a:picLocks noChangeAspect="1" noChangeArrowheads="1"/>
          </p:cNvPicPr>
          <p:nvPr/>
        </p:nvPicPr>
        <p:blipFill>
          <a:blip r:embed="rId2" cstate="print"/>
          <a:srcRect/>
          <a:stretch>
            <a:fillRect/>
          </a:stretch>
        </p:blipFill>
        <p:spPr bwMode="auto">
          <a:xfrm>
            <a:off x="2895600" y="3352800"/>
            <a:ext cx="3524250" cy="400050"/>
          </a:xfrm>
          <a:prstGeom prst="rect">
            <a:avLst/>
          </a:prstGeom>
          <a:noFill/>
          <a:ln w="9525">
            <a:noFill/>
            <a:miter lim="800000"/>
            <a:headEnd/>
            <a:tailEnd/>
          </a:ln>
        </p:spPr>
      </p:pic>
      <p:pic>
        <p:nvPicPr>
          <p:cNvPr id="27653" name="Picture 5"/>
          <p:cNvPicPr>
            <a:picLocks noChangeAspect="1" noChangeArrowheads="1"/>
          </p:cNvPicPr>
          <p:nvPr/>
        </p:nvPicPr>
        <p:blipFill>
          <a:blip r:embed="rId3" cstate="print"/>
          <a:srcRect/>
          <a:stretch>
            <a:fillRect/>
          </a:stretch>
        </p:blipFill>
        <p:spPr bwMode="auto">
          <a:xfrm>
            <a:off x="3048000" y="4495800"/>
            <a:ext cx="3276600" cy="590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Przetwarzanie wstępne satelitarnych</a:t>
            </a:r>
            <a:r>
              <a:rPr lang="pl-PL" baseline="0" dirty="0" smtClean="0"/>
              <a:t> danych obrazowych</a:t>
            </a:r>
            <a:endParaRPr lang="pl-PL" dirty="0"/>
          </a:p>
        </p:txBody>
      </p:sp>
      <p:sp>
        <p:nvSpPr>
          <p:cNvPr id="3" name="Symbol zastępczy zawartości 2"/>
          <p:cNvSpPr>
            <a:spLocks noGrp="1"/>
          </p:cNvSpPr>
          <p:nvPr>
            <p:ph idx="1"/>
          </p:nvPr>
        </p:nvSpPr>
        <p:spPr>
          <a:xfrm>
            <a:off x="304800" y="1554162"/>
            <a:ext cx="8686800" cy="4971182"/>
          </a:xfrm>
        </p:spPr>
        <p:txBody>
          <a:bodyPr>
            <a:normAutofit fontScale="70000" lnSpcReduction="20000"/>
          </a:bodyPr>
          <a:lstStyle/>
          <a:p>
            <a:r>
              <a:rPr lang="pl-PL" dirty="0" smtClean="0"/>
              <a:t>Korekcja</a:t>
            </a:r>
            <a:r>
              <a:rPr lang="pl-PL" baseline="0" dirty="0" smtClean="0"/>
              <a:t> geometryczna – usunięcie zniekształceń geometrycznych obrazu (dokładność wyznaczenia pozycji sensora w przestrzeni kosmicznej, kształt Ziemi, wpływ różnic wysokości terenu)</a:t>
            </a:r>
          </a:p>
          <a:p>
            <a:pPr lvl="1"/>
            <a:r>
              <a:rPr lang="pl-PL" baseline="0" dirty="0" smtClean="0"/>
              <a:t> współrzędne </a:t>
            </a:r>
            <a:r>
              <a:rPr lang="pl-PL" baseline="0" dirty="0" err="1" smtClean="0"/>
              <a:t>geolokacyjne</a:t>
            </a:r>
            <a:r>
              <a:rPr lang="pl-PL" baseline="0" dirty="0" smtClean="0"/>
              <a:t> – pierwotne, wynikają z precyzji ustalenia pozycji sensora</a:t>
            </a:r>
            <a:r>
              <a:rPr lang="pl-PL" dirty="0" smtClean="0"/>
              <a:t> w przestrzeni kosmicznej w relacji do powierzchni Ziemi</a:t>
            </a:r>
            <a:endParaRPr lang="pl-PL" baseline="0" dirty="0" smtClean="0"/>
          </a:p>
          <a:p>
            <a:pPr lvl="1"/>
            <a:r>
              <a:rPr lang="pl-PL" baseline="0" dirty="0" smtClean="0"/>
              <a:t> współrzędne wtórne,</a:t>
            </a:r>
            <a:r>
              <a:rPr lang="pl-PL" dirty="0" smtClean="0"/>
              <a:t> lokalne dla obszaru, kraju, lepsze w kontekście zasilania GIS</a:t>
            </a:r>
            <a:endParaRPr lang="pl-PL" baseline="0" dirty="0" smtClean="0"/>
          </a:p>
          <a:p>
            <a:pPr lvl="1"/>
            <a:r>
              <a:rPr lang="pl-PL" baseline="0" dirty="0" smtClean="0"/>
              <a:t> transformacja geometryczna zmienia wartości pikseli (</a:t>
            </a:r>
            <a:r>
              <a:rPr lang="pl-PL" baseline="0" dirty="0" err="1" smtClean="0"/>
              <a:t>resampling</a:t>
            </a:r>
            <a:r>
              <a:rPr lang="pl-PL" baseline="0" dirty="0" smtClean="0"/>
              <a:t> inny niż metodą najbliższego sąsiada nie jest korzystny)</a:t>
            </a:r>
          </a:p>
          <a:p>
            <a:r>
              <a:rPr lang="pl-PL" baseline="0" dirty="0" smtClean="0"/>
              <a:t>Korekcja radiometryczna – uzyskanie danych o odbiciu na powierzchni ziemi (sensor rejestruje odbicie na wysokości swego lotu, na tzw. górnej granicy atmosfery – TOA top of </a:t>
            </a:r>
            <a:r>
              <a:rPr lang="pl-PL" baseline="0" dirty="0" err="1" smtClean="0"/>
              <a:t>the</a:t>
            </a:r>
            <a:r>
              <a:rPr lang="pl-PL" baseline="0" dirty="0" smtClean="0"/>
              <a:t> </a:t>
            </a:r>
            <a:r>
              <a:rPr lang="pl-PL" baseline="0" dirty="0" err="1" smtClean="0"/>
              <a:t>atmosphere</a:t>
            </a:r>
            <a:r>
              <a:rPr lang="pl-PL" baseline="0" dirty="0" smtClean="0"/>
              <a:t>; ale również wszelkie manipulacje oparte o rozciąganie</a:t>
            </a:r>
            <a:r>
              <a:rPr lang="pl-PL" dirty="0" smtClean="0"/>
              <a:t> histogramu)</a:t>
            </a:r>
            <a:endParaRPr lang="pl-PL" baseline="0" dirty="0" smtClean="0"/>
          </a:p>
          <a:p>
            <a:pPr lvl="1"/>
            <a:r>
              <a:rPr lang="pl-PL" dirty="0" smtClean="0"/>
              <a:t>wykonywana powinna</a:t>
            </a:r>
            <a:r>
              <a:rPr lang="pl-PL" baseline="0" dirty="0" smtClean="0"/>
              <a:t> być przed transformacją geometryczną</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pPr eaLnBrk="1" fontAlgn="auto" hangingPunct="1">
              <a:spcAft>
                <a:spcPts val="0"/>
              </a:spcAft>
              <a:defRPr/>
            </a:pPr>
            <a:r>
              <a:rPr lang="pl-PL" sz="2600"/>
              <a:t>Bezpośrednie promieniowanie słoneczne w TOA...(zakres widzialny)</a:t>
            </a:r>
          </a:p>
        </p:txBody>
      </p:sp>
      <p:sp>
        <p:nvSpPr>
          <p:cNvPr id="45059" name="Rectangle 3"/>
          <p:cNvSpPr>
            <a:spLocks noGrp="1" noChangeArrowheads="1"/>
          </p:cNvSpPr>
          <p:nvPr>
            <p:ph idx="1"/>
          </p:nvPr>
        </p:nvSpPr>
        <p:spPr>
          <a:xfrm>
            <a:off x="914400" y="1600200"/>
            <a:ext cx="7772400" cy="1905000"/>
          </a:xfrm>
        </p:spPr>
        <p:txBody>
          <a:bodyPr/>
          <a:lstStyle/>
          <a:p>
            <a:pPr eaLnBrk="1" hangingPunct="1">
              <a:buFont typeface="Wingdings" pitchFamily="2" charset="2"/>
              <a:buNone/>
            </a:pPr>
            <a:endParaRPr lang="pl-PL" sz="2000" smtClean="0"/>
          </a:p>
          <a:p>
            <a:pPr eaLnBrk="1" hangingPunct="1">
              <a:buFont typeface="Wingdings" pitchFamily="2" charset="2"/>
              <a:buNone/>
            </a:pPr>
            <a:endParaRPr lang="pl-PL" sz="2000" smtClean="0"/>
          </a:p>
          <a:p>
            <a:pPr eaLnBrk="1" hangingPunct="1">
              <a:buFont typeface="Wingdings" pitchFamily="2" charset="2"/>
              <a:buNone/>
            </a:pPr>
            <a:endParaRPr lang="pl-PL" sz="2000" smtClean="0"/>
          </a:p>
          <a:p>
            <a:pPr eaLnBrk="1" hangingPunct="1">
              <a:buFont typeface="Wingdings" pitchFamily="2" charset="2"/>
              <a:buNone/>
            </a:pPr>
            <a:endParaRPr lang="pl-PL" sz="2000" smtClean="0"/>
          </a:p>
        </p:txBody>
      </p:sp>
      <p:pic>
        <p:nvPicPr>
          <p:cNvPr id="45060" name="Picture 4"/>
          <p:cNvPicPr>
            <a:picLocks noChangeAspect="1" noChangeArrowheads="1"/>
          </p:cNvPicPr>
          <p:nvPr/>
        </p:nvPicPr>
        <p:blipFill>
          <a:blip r:embed="rId2" cstate="print"/>
          <a:srcRect/>
          <a:stretch>
            <a:fillRect/>
          </a:stretch>
        </p:blipFill>
        <p:spPr bwMode="auto">
          <a:xfrm>
            <a:off x="1066800" y="1524000"/>
            <a:ext cx="5943600" cy="4175125"/>
          </a:xfrm>
          <a:prstGeom prst="rect">
            <a:avLst/>
          </a:prstGeom>
          <a:noFill/>
          <a:ln w="9525">
            <a:noFill/>
            <a:miter lim="800000"/>
            <a:headEnd/>
            <a:tailEnd/>
          </a:ln>
        </p:spPr>
      </p:pic>
      <p:sp>
        <p:nvSpPr>
          <p:cNvPr id="45061" name="Text Box 5"/>
          <p:cNvSpPr txBox="1">
            <a:spLocks noChangeArrowheads="1"/>
          </p:cNvSpPr>
          <p:nvPr/>
        </p:nvSpPr>
        <p:spPr bwMode="auto">
          <a:xfrm>
            <a:off x="304800" y="5486400"/>
            <a:ext cx="8610600" cy="1069975"/>
          </a:xfrm>
          <a:prstGeom prst="rect">
            <a:avLst/>
          </a:prstGeom>
          <a:noFill/>
          <a:ln w="9525">
            <a:noFill/>
            <a:miter lim="800000"/>
            <a:headEnd/>
            <a:tailEnd/>
          </a:ln>
        </p:spPr>
        <p:txBody>
          <a:bodyPr>
            <a:spAutoFit/>
          </a:bodyPr>
          <a:lstStyle/>
          <a:p>
            <a:r>
              <a:rPr lang="pl-PL" sz="1600">
                <a:latin typeface="Franklin Gothic Book"/>
              </a:rPr>
              <a:t>Szybko zmieniające się wartości DSSI związane są związane z obecnością gazów o niskiej gęstości w zewnętrznych powłokach Słońca. Z punktu widzenia szerokości pojedynczych zakresów spektralnych te zmiany nie mają znaczenia i zakłada się stałą wartość DSSI dla kanału spektralnego.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pPr eaLnBrk="1" fontAlgn="auto" hangingPunct="1">
              <a:spcAft>
                <a:spcPts val="0"/>
              </a:spcAft>
              <a:defRPr/>
            </a:pPr>
            <a:r>
              <a:rPr lang="pl-PL" sz="2600"/>
              <a:t>Bezpośrednie promieniowanie słoneczne w TOA...(zakres optyczny)</a:t>
            </a:r>
          </a:p>
        </p:txBody>
      </p:sp>
      <p:pic>
        <p:nvPicPr>
          <p:cNvPr id="46083" name="Picture 3"/>
          <p:cNvPicPr>
            <a:picLocks noChangeAspect="1" noChangeArrowheads="1"/>
          </p:cNvPicPr>
          <p:nvPr/>
        </p:nvPicPr>
        <p:blipFill>
          <a:blip r:embed="rId2" cstate="print"/>
          <a:srcRect/>
          <a:stretch>
            <a:fillRect/>
          </a:stretch>
        </p:blipFill>
        <p:spPr bwMode="auto">
          <a:xfrm>
            <a:off x="1066800" y="1600200"/>
            <a:ext cx="6705600" cy="45402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pPr eaLnBrk="1" fontAlgn="auto" hangingPunct="1">
              <a:spcAft>
                <a:spcPts val="0"/>
              </a:spcAft>
              <a:defRPr/>
            </a:pPr>
            <a:r>
              <a:rPr lang="pl-PL" sz="3000" dirty="0"/>
              <a:t>Napromieniowanie na górnej granicy atmosfery...</a:t>
            </a:r>
          </a:p>
        </p:txBody>
      </p:sp>
      <p:sp>
        <p:nvSpPr>
          <p:cNvPr id="36867" name="Rectangle 3"/>
          <p:cNvSpPr>
            <a:spLocks noGrp="1" noChangeArrowheads="1"/>
          </p:cNvSpPr>
          <p:nvPr>
            <p:ph idx="1"/>
          </p:nvPr>
        </p:nvSpPr>
        <p:spPr/>
        <p:txBody>
          <a:bodyPr/>
          <a:lstStyle/>
          <a:p>
            <a:pPr eaLnBrk="1" hangingPunct="1">
              <a:lnSpc>
                <a:spcPct val="90000"/>
              </a:lnSpc>
            </a:pPr>
            <a:r>
              <a:rPr lang="pl-PL" sz="2000" smtClean="0"/>
              <a:t>O wiele prostsze jest obliczenie wielkości promieniowania docierającego do górnej granicy atmosfery, ponieważ jest to tylko promieniowanie słoneczne: 	</a:t>
            </a:r>
          </a:p>
          <a:p>
            <a:pPr eaLnBrk="1" hangingPunct="1">
              <a:lnSpc>
                <a:spcPct val="90000"/>
              </a:lnSpc>
            </a:pPr>
            <a:endParaRPr lang="pl-PL" sz="2000" smtClean="0"/>
          </a:p>
          <a:p>
            <a:pPr eaLnBrk="1" hangingPunct="1">
              <a:lnSpc>
                <a:spcPct val="90000"/>
              </a:lnSpc>
            </a:pPr>
            <a:endParaRPr lang="pl-PL" sz="2000" smtClean="0"/>
          </a:p>
          <a:p>
            <a:pPr eaLnBrk="1" hangingPunct="1">
              <a:lnSpc>
                <a:spcPct val="90000"/>
              </a:lnSpc>
            </a:pPr>
            <a:r>
              <a:rPr lang="pl-PL" sz="2000" smtClean="0"/>
              <a:t>SItoa – ilość energii promienistej na górnej granicy atmosfery (praktycznie jest to wysokość na jakiej lata satelita)</a:t>
            </a:r>
          </a:p>
          <a:p>
            <a:pPr eaLnBrk="1" hangingPunct="1">
              <a:lnSpc>
                <a:spcPct val="90000"/>
              </a:lnSpc>
            </a:pPr>
            <a:r>
              <a:rPr lang="pl-PL" sz="2000" smtClean="0"/>
              <a:t>SAsun – wartość kąta bryłowego słońca jako źródła promieniowania, wielkość jest znana </a:t>
            </a:r>
          </a:p>
          <a:p>
            <a:pPr eaLnBrk="1" hangingPunct="1">
              <a:lnSpc>
                <a:spcPct val="90000"/>
              </a:lnSpc>
              <a:buFont typeface="Wingdings" pitchFamily="2" charset="2"/>
              <a:buNone/>
            </a:pPr>
            <a:r>
              <a:rPr lang="pl-PL" sz="2000" smtClean="0"/>
              <a:t>     Wielkość SAsun, zmienia się w ciągu roku +/- 3%, co wynika ze zmian odległości pomiędzy Słońcem a Ziemią, i zmiany te nie mają większego znaczenia dla wartości SI.</a:t>
            </a:r>
          </a:p>
          <a:p>
            <a:pPr eaLnBrk="1" hangingPunct="1">
              <a:lnSpc>
                <a:spcPct val="90000"/>
              </a:lnSpc>
            </a:pPr>
            <a:r>
              <a:rPr lang="pl-PL" sz="2000" smtClean="0"/>
              <a:t>W momencie wykonywania zobrazowania, Słońce świeci przy znanym kącie zenitalnym </a:t>
            </a:r>
            <a:r>
              <a:rPr lang="pl-PL" sz="2000" smtClean="0">
                <a:latin typeface="Symbol" pitchFamily="18" charset="2"/>
              </a:rPr>
              <a:t>q</a:t>
            </a:r>
            <a:r>
              <a:rPr lang="pl-PL" sz="2000" smtClean="0"/>
              <a:t>.</a:t>
            </a:r>
          </a:p>
        </p:txBody>
      </p:sp>
      <p:pic>
        <p:nvPicPr>
          <p:cNvPr id="36868" name="Picture 4"/>
          <p:cNvPicPr>
            <a:picLocks noChangeAspect="1" noChangeArrowheads="1"/>
          </p:cNvPicPr>
          <p:nvPr/>
        </p:nvPicPr>
        <p:blipFill>
          <a:blip r:embed="rId2" cstate="print"/>
          <a:srcRect/>
          <a:stretch>
            <a:fillRect/>
          </a:stretch>
        </p:blipFill>
        <p:spPr bwMode="auto">
          <a:xfrm>
            <a:off x="2819400" y="2590800"/>
            <a:ext cx="3362325" cy="504825"/>
          </a:xfrm>
          <a:prstGeom prst="rect">
            <a:avLst/>
          </a:prstGeom>
          <a:noFill/>
          <a:ln w="9525">
            <a:noFill/>
            <a:miter lim="800000"/>
            <a:headEnd/>
            <a:tailEnd/>
          </a:ln>
        </p:spPr>
      </p:pic>
      <p:pic>
        <p:nvPicPr>
          <p:cNvPr id="36869" name="Picture 5"/>
          <p:cNvPicPr>
            <a:picLocks noChangeAspect="1" noChangeArrowheads="1"/>
          </p:cNvPicPr>
          <p:nvPr/>
        </p:nvPicPr>
        <p:blipFill>
          <a:blip r:embed="rId3" cstate="print"/>
          <a:srcRect/>
          <a:stretch>
            <a:fillRect/>
          </a:stretch>
        </p:blipFill>
        <p:spPr bwMode="auto">
          <a:xfrm>
            <a:off x="5562600" y="4038600"/>
            <a:ext cx="1162050" cy="3333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pPr eaLnBrk="1" fontAlgn="auto" hangingPunct="1">
              <a:spcAft>
                <a:spcPts val="0"/>
              </a:spcAft>
              <a:defRPr/>
            </a:pPr>
            <a:r>
              <a:rPr lang="pl-PL" sz="3000" dirty="0"/>
              <a:t>Napromieniowanie na górnej granicy atmosfery...(2)</a:t>
            </a:r>
          </a:p>
        </p:txBody>
      </p:sp>
      <p:sp>
        <p:nvSpPr>
          <p:cNvPr id="37891" name="Rectangle 3"/>
          <p:cNvSpPr>
            <a:spLocks noGrp="1" noChangeArrowheads="1"/>
          </p:cNvSpPr>
          <p:nvPr>
            <p:ph idx="1"/>
          </p:nvPr>
        </p:nvSpPr>
        <p:spPr>
          <a:xfrm>
            <a:off x="304800" y="1554163"/>
            <a:ext cx="8686800" cy="2378894"/>
          </a:xfrm>
        </p:spPr>
        <p:txBody>
          <a:bodyPr/>
          <a:lstStyle/>
          <a:p>
            <a:pPr eaLnBrk="1" hangingPunct="1"/>
            <a:r>
              <a:rPr lang="pl-PL" sz="2000" dirty="0" smtClean="0"/>
              <a:t>Iloczyn energii promienistej Słońca na górnej granicy atmosfery, </a:t>
            </a:r>
            <a:r>
              <a:rPr lang="pl-PL" sz="2000" dirty="0" err="1" smtClean="0"/>
              <a:t>SRsun</a:t>
            </a:r>
            <a:r>
              <a:rPr lang="pl-PL" sz="2000" dirty="0" smtClean="0"/>
              <a:t>, i kąta bryłowego Słońca hemisferze, </a:t>
            </a:r>
            <a:r>
              <a:rPr lang="pl-PL" sz="2000" dirty="0" err="1" smtClean="0"/>
              <a:t>SAsun</a:t>
            </a:r>
            <a:r>
              <a:rPr lang="pl-PL" sz="2000" dirty="0" smtClean="0"/>
              <a:t>, nazywany jest bezpośrednim promieniowaniem słonecznym:</a:t>
            </a:r>
          </a:p>
          <a:p>
            <a:pPr eaLnBrk="1" hangingPunct="1">
              <a:buFont typeface="Wingdings" pitchFamily="2" charset="2"/>
              <a:buNone/>
            </a:pPr>
            <a:endParaRPr lang="pl-PL" sz="2000" dirty="0" smtClean="0"/>
          </a:p>
        </p:txBody>
      </p:sp>
      <p:pic>
        <p:nvPicPr>
          <p:cNvPr id="37892" name="Picture 4"/>
          <p:cNvPicPr>
            <a:picLocks noChangeAspect="1" noChangeArrowheads="1"/>
          </p:cNvPicPr>
          <p:nvPr/>
        </p:nvPicPr>
        <p:blipFill>
          <a:blip r:embed="rId2" cstate="print"/>
          <a:srcRect/>
          <a:stretch>
            <a:fillRect/>
          </a:stretch>
        </p:blipFill>
        <p:spPr bwMode="auto">
          <a:xfrm>
            <a:off x="2743200" y="2895600"/>
            <a:ext cx="3686175" cy="723900"/>
          </a:xfrm>
          <a:prstGeom prst="rect">
            <a:avLst/>
          </a:prstGeom>
          <a:noFill/>
          <a:ln w="9525">
            <a:noFill/>
            <a:miter lim="800000"/>
            <a:headEnd/>
            <a:tailEnd/>
          </a:ln>
        </p:spPr>
      </p:pic>
      <p:sp>
        <p:nvSpPr>
          <p:cNvPr id="5" name="pole tekstowe 4"/>
          <p:cNvSpPr txBox="1"/>
          <p:nvPr/>
        </p:nvSpPr>
        <p:spPr>
          <a:xfrm>
            <a:off x="539553" y="4581128"/>
            <a:ext cx="8352928" cy="1200329"/>
          </a:xfrm>
          <a:prstGeom prst="rect">
            <a:avLst/>
          </a:prstGeom>
          <a:noFill/>
        </p:spPr>
        <p:txBody>
          <a:bodyPr wrap="square" rtlCol="0">
            <a:spAutoFit/>
          </a:bodyPr>
          <a:lstStyle/>
          <a:p>
            <a:r>
              <a:rPr lang="pl-PL" dirty="0" smtClean="0"/>
              <a:t>Ze względu na kształt ekliptyki odległość pomiędzy Słońcem a Ziemią zmienia się około 3% od średniej wielkości. Słońce najbliżej Ziemi jest w 4 stycznia a najdalej 7 lipca. Zmienność tej odległości nieznacznie wpływa na wielkość energii docierającej do powierzchni Ziemi, jednakże może być w prosty sposób wyliczona.</a:t>
            </a:r>
            <a:endParaRPr lang="pl-P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fontAlgn="auto" hangingPunct="1">
              <a:spcAft>
                <a:spcPts val="0"/>
              </a:spcAft>
              <a:defRPr/>
            </a:pPr>
            <a:r>
              <a:rPr lang="pl-PL" sz="3000"/>
              <a:t>Napromieniowanie na powierzchni Ziemi...</a:t>
            </a:r>
          </a:p>
        </p:txBody>
      </p:sp>
      <p:sp>
        <p:nvSpPr>
          <p:cNvPr id="38915" name="Rectangle 3"/>
          <p:cNvSpPr>
            <a:spLocks noGrp="1" noChangeArrowheads="1"/>
          </p:cNvSpPr>
          <p:nvPr>
            <p:ph idx="1"/>
          </p:nvPr>
        </p:nvSpPr>
        <p:spPr/>
        <p:txBody>
          <a:bodyPr/>
          <a:lstStyle/>
          <a:p>
            <a:pPr eaLnBrk="1" hangingPunct="1"/>
            <a:r>
              <a:rPr lang="pl-PL" sz="2000" smtClean="0"/>
              <a:t>Napromieniowanie na powierzchni ziemi (SIsfc) jest bardziej złożonym zagadnieniem niż na poziomie górnej granicy atmosfery. Jest sumą dwóch źródeł promieniowania, promieniowania słonecznego przechodzącego przez atmosferę i promieniowania samej atmosfery:</a:t>
            </a:r>
          </a:p>
          <a:p>
            <a:pPr eaLnBrk="1" hangingPunct="1">
              <a:buFont typeface="Wingdings" pitchFamily="2" charset="2"/>
              <a:buNone/>
            </a:pPr>
            <a:endParaRPr lang="pl-PL" sz="2000" smtClean="0"/>
          </a:p>
          <a:p>
            <a:pPr eaLnBrk="1" hangingPunct="1">
              <a:buFont typeface="Wingdings" pitchFamily="2" charset="2"/>
              <a:buNone/>
            </a:pPr>
            <a:endParaRPr lang="pl-PL" sz="2000" smtClean="0"/>
          </a:p>
          <a:p>
            <a:pPr eaLnBrk="1" hangingPunct="1">
              <a:buFont typeface="Wingdings" pitchFamily="2" charset="2"/>
              <a:buNone/>
            </a:pPr>
            <a:endParaRPr lang="pl-PL" sz="2000" smtClean="0"/>
          </a:p>
          <a:p>
            <a:pPr eaLnBrk="1" hangingPunct="1">
              <a:buFont typeface="Wingdings" pitchFamily="2" charset="2"/>
              <a:buNone/>
            </a:pPr>
            <a:r>
              <a:rPr lang="pl-PL" sz="2000" smtClean="0"/>
              <a:t>t1 – jest współczynnikiem, określającym transmisję promieniowania słonecznego, SItoa, przez atmosferę, wzdłuż kierunku od Słońca do powierzchni Ziemi. W tym wzorze zakłada się, że powierzchnia na którą pada promieniowanie słoneczne jest płaska.</a:t>
            </a:r>
          </a:p>
          <a:p>
            <a:pPr eaLnBrk="1" hangingPunct="1">
              <a:buFont typeface="Wingdings" pitchFamily="2" charset="2"/>
              <a:buNone/>
            </a:pPr>
            <a:endParaRPr lang="pl-PL" sz="2000" smtClean="0"/>
          </a:p>
          <a:p>
            <a:pPr eaLnBrk="1" hangingPunct="1">
              <a:buFont typeface="Wingdings" pitchFamily="2" charset="2"/>
              <a:buNone/>
            </a:pPr>
            <a:endParaRPr lang="pl-PL" sz="2000" smtClean="0"/>
          </a:p>
        </p:txBody>
      </p:sp>
      <p:pic>
        <p:nvPicPr>
          <p:cNvPr id="38916" name="Picture 4"/>
          <p:cNvPicPr>
            <a:picLocks noChangeAspect="1" noChangeArrowheads="1"/>
          </p:cNvPicPr>
          <p:nvPr/>
        </p:nvPicPr>
        <p:blipFill>
          <a:blip r:embed="rId2" cstate="print"/>
          <a:srcRect/>
          <a:stretch>
            <a:fillRect/>
          </a:stretch>
        </p:blipFill>
        <p:spPr bwMode="auto">
          <a:xfrm>
            <a:off x="2714625" y="3071813"/>
            <a:ext cx="3943350" cy="838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
        <p:nvSpPr>
          <p:cNvPr id="5" name="Prostokąt zaokrąglony 4"/>
          <p:cNvSpPr/>
          <p:nvPr/>
        </p:nvSpPr>
        <p:spPr>
          <a:xfrm>
            <a:off x="3059832" y="4869160"/>
            <a:ext cx="3312368" cy="720080"/>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fontAlgn="auto" hangingPunct="1">
              <a:spcAft>
                <a:spcPts val="0"/>
              </a:spcAft>
              <a:defRPr/>
            </a:pPr>
            <a:r>
              <a:rPr lang="pl-PL" sz="3400"/>
              <a:t>Emisja a napromieniowanie...</a:t>
            </a:r>
          </a:p>
        </p:txBody>
      </p:sp>
      <p:sp>
        <p:nvSpPr>
          <p:cNvPr id="31747" name="Rectangle 3"/>
          <p:cNvSpPr>
            <a:spLocks noGrp="1" noChangeArrowheads="1"/>
          </p:cNvSpPr>
          <p:nvPr>
            <p:ph idx="1"/>
          </p:nvPr>
        </p:nvSpPr>
        <p:spPr/>
        <p:txBody>
          <a:bodyPr/>
          <a:lstStyle/>
          <a:p>
            <a:pPr algn="just" eaLnBrk="1" hangingPunct="1"/>
            <a:r>
              <a:rPr lang="pl-PL" sz="2000" smtClean="0">
                <a:cs typeface="Times New Roman" pitchFamily="18" charset="0"/>
              </a:rPr>
              <a:t>Je</a:t>
            </a:r>
            <a:r>
              <a:rPr lang="pl-PL" sz="2000" smtClean="0"/>
              <a:t>ż</a:t>
            </a:r>
            <a:r>
              <a:rPr lang="pl-PL" sz="2000" smtClean="0">
                <a:cs typeface="Times New Roman" pitchFamily="18" charset="0"/>
              </a:rPr>
              <a:t>eli rozwa</a:t>
            </a:r>
            <a:r>
              <a:rPr lang="pl-PL" sz="2000" smtClean="0"/>
              <a:t>ż</a:t>
            </a:r>
            <a:r>
              <a:rPr lang="pl-PL" sz="2000" smtClean="0">
                <a:cs typeface="Times New Roman" pitchFamily="18" charset="0"/>
              </a:rPr>
              <a:t>ane jest promieniowanie pada</a:t>
            </a:r>
            <a:r>
              <a:rPr lang="pl-PL" sz="2000" smtClean="0"/>
              <a:t>ją</a:t>
            </a:r>
            <a:r>
              <a:rPr lang="pl-PL" sz="2000" smtClean="0">
                <a:cs typeface="Times New Roman" pitchFamily="18" charset="0"/>
              </a:rPr>
              <a:t>ce na dan</a:t>
            </a:r>
            <a:r>
              <a:rPr lang="pl-PL" sz="2000" smtClean="0"/>
              <a:t>ą</a:t>
            </a:r>
            <a:r>
              <a:rPr lang="pl-PL" sz="2000" smtClean="0">
                <a:cs typeface="Times New Roman" pitchFamily="18" charset="0"/>
              </a:rPr>
              <a:t> powierzchni</a:t>
            </a:r>
            <a:r>
              <a:rPr lang="pl-PL" sz="2000" smtClean="0"/>
              <a:t>ę</a:t>
            </a:r>
            <a:r>
              <a:rPr lang="pl-PL" sz="2000" smtClean="0">
                <a:cs typeface="Times New Roman" pitchFamily="18" charset="0"/>
              </a:rPr>
              <a:t>, wówczas g</a:t>
            </a:r>
            <a:r>
              <a:rPr lang="pl-PL" sz="2000" smtClean="0"/>
              <a:t>ę</a:t>
            </a:r>
            <a:r>
              <a:rPr lang="pl-PL" sz="2000" smtClean="0">
                <a:cs typeface="Times New Roman" pitchFamily="18" charset="0"/>
              </a:rPr>
              <a:t>sto</a:t>
            </a:r>
            <a:r>
              <a:rPr lang="pl-PL" sz="2000" smtClean="0"/>
              <a:t>ść</a:t>
            </a:r>
            <a:r>
              <a:rPr lang="pl-PL" sz="2000" smtClean="0">
                <a:cs typeface="Times New Roman" pitchFamily="18" charset="0"/>
              </a:rPr>
              <a:t> strumienia odpowiada irradiancji, zwanej inaczej napromieniowaniem (</a:t>
            </a:r>
            <a:r>
              <a:rPr lang="pl-PL" sz="2000" smtClean="0"/>
              <a:t>SI</a:t>
            </a:r>
            <a:r>
              <a:rPr lang="pl-PL" sz="2000" smtClean="0">
                <a:cs typeface="Times New Roman" pitchFamily="18" charset="0"/>
              </a:rPr>
              <a:t>). Natomiast kiedy rozpatrujemy promieniowanie opuszczaj</a:t>
            </a:r>
            <a:r>
              <a:rPr lang="pl-PL" sz="2000" smtClean="0"/>
              <a:t>ą</a:t>
            </a:r>
            <a:r>
              <a:rPr lang="pl-PL" sz="2000" smtClean="0">
                <a:cs typeface="Times New Roman" pitchFamily="18" charset="0"/>
              </a:rPr>
              <a:t>ce dan</a:t>
            </a:r>
            <a:r>
              <a:rPr lang="pl-PL" sz="2000" smtClean="0"/>
              <a:t>ą</a:t>
            </a:r>
            <a:r>
              <a:rPr lang="pl-PL" sz="2000" smtClean="0">
                <a:cs typeface="Times New Roman" pitchFamily="18" charset="0"/>
              </a:rPr>
              <a:t> powierzchni</a:t>
            </a:r>
            <a:r>
              <a:rPr lang="pl-PL" sz="2000" smtClean="0"/>
              <a:t>ę</a:t>
            </a:r>
            <a:r>
              <a:rPr lang="pl-PL" sz="2000" smtClean="0">
                <a:cs typeface="Times New Roman" pitchFamily="18" charset="0"/>
              </a:rPr>
              <a:t>, wówczas g</a:t>
            </a:r>
            <a:r>
              <a:rPr lang="pl-PL" sz="2000" smtClean="0"/>
              <a:t>ę</a:t>
            </a:r>
            <a:r>
              <a:rPr lang="pl-PL" sz="2000" smtClean="0">
                <a:cs typeface="Times New Roman" pitchFamily="18" charset="0"/>
              </a:rPr>
              <a:t>sto</a:t>
            </a:r>
            <a:r>
              <a:rPr lang="pl-PL" sz="2000" smtClean="0"/>
              <a:t>ść</a:t>
            </a:r>
            <a:r>
              <a:rPr lang="pl-PL" sz="2000" smtClean="0">
                <a:cs typeface="Times New Roman" pitchFamily="18" charset="0"/>
              </a:rPr>
              <a:t> strumienia promieniowania odpowiada emisji </a:t>
            </a:r>
            <a:r>
              <a:rPr lang="pl-PL" sz="2000" smtClean="0"/>
              <a:t>(SE). </a:t>
            </a:r>
          </a:p>
          <a:p>
            <a:pPr algn="just" eaLnBrk="1" hangingPunct="1"/>
            <a:r>
              <a:rPr lang="pl-PL" sz="2000" smtClean="0"/>
              <a:t>Obie wielkości rozważa się niekiedy w odniesieniu do hemisfery, czyli uwzględnia się całkowite, ze wszystkich kierunków półkuli, promieniowanie dochodzące lub wychodzące z/do rozważanego punktu powierzchni</a:t>
            </a:r>
          </a:p>
          <a:p>
            <a:pPr algn="just" eaLnBrk="1" hangingPunct="1"/>
            <a:r>
              <a:rPr lang="pl-PL" sz="2000" smtClean="0"/>
              <a:t>W innym przypadku uwzględnia się te wielkości na pojedynczym kierunku (np. tylko w nadirze), tak jest w przypadku rejestracji danych przez sensor satelitarny.</a:t>
            </a:r>
          </a:p>
          <a:p>
            <a:pPr algn="just" eaLnBrk="1" hangingPunct="1">
              <a:buFont typeface="Wingdings" pitchFamily="2" charset="2"/>
              <a:buNone/>
            </a:pPr>
            <a:endParaRPr lang="pl-PL" sz="20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pPr eaLnBrk="1" fontAlgn="auto" hangingPunct="1">
              <a:spcAft>
                <a:spcPts val="0"/>
              </a:spcAft>
              <a:defRPr/>
            </a:pPr>
            <a:r>
              <a:rPr lang="pl-PL" sz="3000"/>
              <a:t>Promieniowanie opuszczające daną powierzchnię (punkt)</a:t>
            </a:r>
          </a:p>
        </p:txBody>
      </p:sp>
      <p:sp>
        <p:nvSpPr>
          <p:cNvPr id="32771" name="Rectangle 3"/>
          <p:cNvSpPr>
            <a:spLocks noGrp="1" noChangeArrowheads="1"/>
          </p:cNvSpPr>
          <p:nvPr>
            <p:ph idx="1"/>
          </p:nvPr>
        </p:nvSpPr>
        <p:spPr/>
        <p:txBody>
          <a:bodyPr/>
          <a:lstStyle/>
          <a:p>
            <a:pPr marL="0" indent="0" eaLnBrk="1" hangingPunct="1">
              <a:lnSpc>
                <a:spcPct val="90000"/>
              </a:lnSpc>
            </a:pPr>
            <a:r>
              <a:rPr lang="pl-PL" sz="1800" smtClean="0"/>
              <a:t>Aby określić ilość promieniowania opuszczającego (SE) dany punkt, powierzchnię elementarną, należałoby znać rozkład energii promienistej (SR) w funkcji kątów </a:t>
            </a:r>
            <a:r>
              <a:rPr lang="pl-PL" sz="1800" smtClean="0">
                <a:latin typeface="Symbol" pitchFamily="18" charset="2"/>
              </a:rPr>
              <a:t>f</a:t>
            </a:r>
            <a:r>
              <a:rPr lang="pl-PL" sz="1800" smtClean="0"/>
              <a:t> i </a:t>
            </a:r>
            <a:r>
              <a:rPr lang="pl-PL" sz="1800" smtClean="0">
                <a:latin typeface="Symbol" pitchFamily="18" charset="2"/>
              </a:rPr>
              <a:t>q, </a:t>
            </a:r>
            <a:r>
              <a:rPr lang="pl-PL" sz="1800" smtClean="0"/>
              <a:t>co wyraża się wzorem:</a:t>
            </a:r>
          </a:p>
          <a:p>
            <a:pPr marL="0" indent="0" eaLnBrk="1" hangingPunct="1">
              <a:lnSpc>
                <a:spcPct val="90000"/>
              </a:lnSpc>
            </a:pPr>
            <a:endParaRPr lang="pl-PL" sz="1800" smtClean="0"/>
          </a:p>
          <a:p>
            <a:pPr marL="0" indent="0" algn="ctr" eaLnBrk="1" hangingPunct="1">
              <a:lnSpc>
                <a:spcPct val="90000"/>
              </a:lnSpc>
              <a:buFont typeface="Wingdings" pitchFamily="2" charset="2"/>
              <a:buNone/>
            </a:pPr>
            <a:r>
              <a:rPr lang="pl-PL" sz="1700" b="1" smtClean="0">
                <a:solidFill>
                  <a:srgbClr val="000000"/>
                </a:solidFill>
              </a:rPr>
              <a:t>SE = </a:t>
            </a:r>
            <a:r>
              <a:rPr lang="pl-PL" sz="1700" smtClean="0">
                <a:solidFill>
                  <a:srgbClr val="000000"/>
                </a:solidFill>
              </a:rPr>
              <a:t>∫ ∫ </a:t>
            </a:r>
            <a:r>
              <a:rPr lang="pl-PL" sz="1700" b="1" smtClean="0">
                <a:solidFill>
                  <a:srgbClr val="000000"/>
                </a:solidFill>
              </a:rPr>
              <a:t>SR(</a:t>
            </a:r>
            <a:r>
              <a:rPr lang="pl-PL" sz="1700" smtClean="0">
                <a:solidFill>
                  <a:srgbClr val="000000"/>
                </a:solidFill>
              </a:rPr>
              <a:t>θ</a:t>
            </a:r>
            <a:r>
              <a:rPr lang="pl-PL" sz="1700" b="1" smtClean="0">
                <a:solidFill>
                  <a:srgbClr val="000000"/>
                </a:solidFill>
              </a:rPr>
              <a:t>,</a:t>
            </a:r>
            <a:r>
              <a:rPr lang="pl-PL" sz="1700" smtClean="0">
                <a:solidFill>
                  <a:srgbClr val="000000"/>
                </a:solidFill>
              </a:rPr>
              <a:t>φ</a:t>
            </a:r>
            <a:r>
              <a:rPr lang="pl-PL" sz="1700" b="1" smtClean="0">
                <a:solidFill>
                  <a:srgbClr val="000000"/>
                </a:solidFill>
              </a:rPr>
              <a:t>) cos</a:t>
            </a:r>
            <a:r>
              <a:rPr lang="pl-PL" sz="1700" smtClean="0">
                <a:solidFill>
                  <a:srgbClr val="000000"/>
                </a:solidFill>
              </a:rPr>
              <a:t>θ </a:t>
            </a:r>
            <a:r>
              <a:rPr lang="pl-PL" sz="1700" b="1" smtClean="0">
                <a:solidFill>
                  <a:srgbClr val="000000"/>
                </a:solidFill>
              </a:rPr>
              <a:t>sin</a:t>
            </a:r>
            <a:r>
              <a:rPr lang="pl-PL" sz="1700" smtClean="0">
                <a:solidFill>
                  <a:srgbClr val="000000"/>
                </a:solidFill>
              </a:rPr>
              <a:t>θ </a:t>
            </a:r>
            <a:r>
              <a:rPr lang="pl-PL" sz="1700" b="1" smtClean="0">
                <a:solidFill>
                  <a:srgbClr val="000000"/>
                </a:solidFill>
              </a:rPr>
              <a:t>d</a:t>
            </a:r>
            <a:r>
              <a:rPr lang="pl-PL" sz="1700" smtClean="0">
                <a:solidFill>
                  <a:srgbClr val="000000"/>
                </a:solidFill>
              </a:rPr>
              <a:t>θ </a:t>
            </a:r>
            <a:r>
              <a:rPr lang="pl-PL" sz="1700" b="1" smtClean="0">
                <a:solidFill>
                  <a:srgbClr val="000000"/>
                </a:solidFill>
              </a:rPr>
              <a:t>d</a:t>
            </a:r>
            <a:r>
              <a:rPr lang="pl-PL" sz="1700" smtClean="0">
                <a:solidFill>
                  <a:srgbClr val="000000"/>
                </a:solidFill>
                <a:latin typeface="Symbol" pitchFamily="18" charset="2"/>
              </a:rPr>
              <a:t>f </a:t>
            </a:r>
          </a:p>
          <a:p>
            <a:pPr marL="0" indent="0" eaLnBrk="1" hangingPunct="1">
              <a:lnSpc>
                <a:spcPct val="90000"/>
              </a:lnSpc>
              <a:buFont typeface="Wingdings" pitchFamily="2" charset="2"/>
              <a:buNone/>
            </a:pPr>
            <a:endParaRPr lang="pl-PL" sz="1900" smtClean="0"/>
          </a:p>
          <a:p>
            <a:pPr marL="0" indent="0" eaLnBrk="1" hangingPunct="1">
              <a:lnSpc>
                <a:spcPct val="90000"/>
              </a:lnSpc>
              <a:buFont typeface="Wingdings" pitchFamily="2" charset="2"/>
              <a:buNone/>
            </a:pPr>
            <a:r>
              <a:rPr lang="pl-PL" sz="1800" smtClean="0"/>
              <a:t>SR (</a:t>
            </a:r>
            <a:r>
              <a:rPr lang="pl-PL" sz="1800" smtClean="0">
                <a:latin typeface="Symbol" pitchFamily="18" charset="2"/>
              </a:rPr>
              <a:t>f</a:t>
            </a:r>
            <a:r>
              <a:rPr lang="pl-PL" sz="1800" smtClean="0"/>
              <a:t>,</a:t>
            </a:r>
            <a:r>
              <a:rPr lang="pl-PL" sz="1800" smtClean="0">
                <a:latin typeface="Symbol" pitchFamily="18" charset="2"/>
              </a:rPr>
              <a:t>q) </a:t>
            </a:r>
            <a:r>
              <a:rPr lang="pl-PL" sz="1800" smtClean="0"/>
              <a:t>– hemisferyczny</a:t>
            </a:r>
            <a:r>
              <a:rPr lang="pl-PL" sz="1800" smtClean="0">
                <a:latin typeface="Symbol" pitchFamily="18" charset="2"/>
              </a:rPr>
              <a:t> </a:t>
            </a:r>
            <a:r>
              <a:rPr lang="pl-PL" sz="1800" smtClean="0"/>
              <a:t>rozkład energii promienistej, </a:t>
            </a:r>
          </a:p>
          <a:p>
            <a:pPr marL="0" indent="0" eaLnBrk="1" hangingPunct="1">
              <a:lnSpc>
                <a:spcPct val="90000"/>
              </a:lnSpc>
              <a:buFont typeface="Wingdings" pitchFamily="2" charset="2"/>
              <a:buNone/>
            </a:pPr>
            <a:r>
              <a:rPr lang="pl-PL" sz="1900" b="1" smtClean="0">
                <a:solidFill>
                  <a:srgbClr val="000000"/>
                </a:solidFill>
              </a:rPr>
              <a:t>cos</a:t>
            </a:r>
            <a:r>
              <a:rPr lang="pl-PL" sz="1700" smtClean="0">
                <a:solidFill>
                  <a:srgbClr val="000000"/>
                </a:solidFill>
              </a:rPr>
              <a:t>θ – określa rzut powierzchni, z której następuje odbicie promieniowania</a:t>
            </a:r>
          </a:p>
          <a:p>
            <a:pPr marL="0" indent="0" eaLnBrk="1" hangingPunct="1">
              <a:lnSpc>
                <a:spcPct val="90000"/>
              </a:lnSpc>
              <a:buFont typeface="Wingdings" pitchFamily="2" charset="2"/>
              <a:buNone/>
            </a:pPr>
            <a:r>
              <a:rPr lang="pl-PL" sz="1700" b="1" smtClean="0">
                <a:solidFill>
                  <a:srgbClr val="000000"/>
                </a:solidFill>
              </a:rPr>
              <a:t>sin</a:t>
            </a:r>
            <a:r>
              <a:rPr lang="pl-PL" sz="1700" smtClean="0">
                <a:solidFill>
                  <a:srgbClr val="000000"/>
                </a:solidFill>
              </a:rPr>
              <a:t>θ </a:t>
            </a:r>
            <a:r>
              <a:rPr lang="pl-PL" sz="1700" b="1" smtClean="0">
                <a:solidFill>
                  <a:srgbClr val="000000"/>
                </a:solidFill>
              </a:rPr>
              <a:t>d</a:t>
            </a:r>
            <a:r>
              <a:rPr lang="pl-PL" sz="1700" smtClean="0">
                <a:solidFill>
                  <a:srgbClr val="000000"/>
                </a:solidFill>
              </a:rPr>
              <a:t>θ </a:t>
            </a:r>
            <a:r>
              <a:rPr lang="pl-PL" sz="1700" b="1" smtClean="0">
                <a:solidFill>
                  <a:srgbClr val="000000"/>
                </a:solidFill>
              </a:rPr>
              <a:t>d</a:t>
            </a:r>
            <a:r>
              <a:rPr lang="pl-PL" sz="1700" smtClean="0">
                <a:solidFill>
                  <a:srgbClr val="000000"/>
                </a:solidFill>
                <a:latin typeface="Symbol" pitchFamily="18" charset="2"/>
              </a:rPr>
              <a:t>f </a:t>
            </a:r>
            <a:r>
              <a:rPr lang="pl-PL" sz="1900" smtClean="0">
                <a:solidFill>
                  <a:srgbClr val="000000"/>
                </a:solidFill>
              </a:rPr>
              <a:t>–</a:t>
            </a:r>
            <a:r>
              <a:rPr lang="pl-PL" sz="1700" smtClean="0">
                <a:solidFill>
                  <a:srgbClr val="000000"/>
                </a:solidFill>
                <a:latin typeface="Symbol" pitchFamily="18" charset="2"/>
              </a:rPr>
              <a:t> </a:t>
            </a:r>
            <a:r>
              <a:rPr lang="pl-PL" sz="1900" smtClean="0">
                <a:solidFill>
                  <a:srgbClr val="000000"/>
                </a:solidFill>
              </a:rPr>
              <a:t>przyrost kąta bryłowego.</a:t>
            </a:r>
          </a:p>
          <a:p>
            <a:pPr marL="0" indent="0" eaLnBrk="1" hangingPunct="1">
              <a:lnSpc>
                <a:spcPct val="90000"/>
              </a:lnSpc>
              <a:buFont typeface="Wingdings" pitchFamily="2" charset="2"/>
              <a:buNone/>
            </a:pPr>
            <a:endParaRPr lang="pl-PL" sz="1900" smtClean="0">
              <a:solidFill>
                <a:srgbClr val="000000"/>
              </a:solidFill>
            </a:endParaRPr>
          </a:p>
          <a:p>
            <a:pPr marL="0" indent="0" eaLnBrk="1" hangingPunct="1">
              <a:lnSpc>
                <a:spcPct val="90000"/>
              </a:lnSpc>
              <a:buFont typeface="Wingdings" pitchFamily="2" charset="2"/>
              <a:buNone/>
            </a:pPr>
            <a:r>
              <a:rPr lang="pl-PL" sz="1900" smtClean="0">
                <a:solidFill>
                  <a:srgbClr val="000000"/>
                </a:solidFill>
              </a:rPr>
              <a:t>Dużym problemem  w modelowaniu teledetekcyjnym jest wykonywanie pomiarów odbicia przez sensor tylko z jednego kierunku. Nie możliwym jest zatem określenie rzeczywistej ilości energii odbitej od danej powierzchni, co więcej, nie bardzo możliwe jest również obliczenie rzeczywistej energii docierającej do obiektu.</a:t>
            </a:r>
            <a:endParaRPr lang="pl-PL" sz="1700" smtClean="0">
              <a:solidFill>
                <a:srgbClr val="000000"/>
              </a:solidFill>
              <a:latin typeface="Symbol" pitchFamily="18" charset="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pPr eaLnBrk="1" fontAlgn="auto" hangingPunct="1">
              <a:spcAft>
                <a:spcPts val="0"/>
              </a:spcAft>
              <a:defRPr/>
            </a:pPr>
            <a:r>
              <a:rPr lang="pl-PL" sz="3800"/>
              <a:t>Typy odbicia od powierzchni terenu</a:t>
            </a:r>
          </a:p>
        </p:txBody>
      </p:sp>
      <p:pic>
        <p:nvPicPr>
          <p:cNvPr id="4100" name="Picture 3" descr="rodz_odbicia"/>
          <p:cNvPicPr>
            <a:picLocks noGrp="1" noChangeAspect="1" noChangeArrowheads="1"/>
          </p:cNvPicPr>
          <p:nvPr>
            <p:ph idx="1"/>
          </p:nvPr>
        </p:nvPicPr>
        <p:blipFill>
          <a:blip r:embed="rId3" cstate="print"/>
          <a:srcRect t="-8464"/>
          <a:stretch>
            <a:fillRect/>
          </a:stretch>
        </p:blipFill>
        <p:spPr>
          <a:xfrm>
            <a:off x="0" y="1628775"/>
            <a:ext cx="3968750" cy="4392613"/>
          </a:xfrm>
          <a:noFill/>
        </p:spPr>
      </p:pic>
      <p:sp>
        <p:nvSpPr>
          <p:cNvPr id="4101" name="Rectangle 4"/>
          <p:cNvSpPr>
            <a:spLocks noChangeArrowheads="1"/>
          </p:cNvSpPr>
          <p:nvPr/>
        </p:nvSpPr>
        <p:spPr bwMode="auto">
          <a:xfrm>
            <a:off x="4067175" y="1784350"/>
            <a:ext cx="5076825" cy="4656138"/>
          </a:xfrm>
          <a:prstGeom prst="rect">
            <a:avLst/>
          </a:prstGeom>
          <a:noFill/>
          <a:ln w="9525">
            <a:noFill/>
            <a:miter lim="800000"/>
            <a:headEnd/>
            <a:tailEnd/>
          </a:ln>
        </p:spPr>
        <p:txBody>
          <a:bodyPr anchor="ctr">
            <a:spAutoFit/>
          </a:bodyPr>
          <a:lstStyle/>
          <a:p>
            <a:r>
              <a:rPr lang="pl-PL" sz="1300">
                <a:latin typeface="Franklin Gothic Book"/>
              </a:rPr>
              <a:t>Rozkład odbicia jest uzależniony od szorstkości powierzchni odbijającej wyrażonej zróżnicowaniem wysokości tej powierzchni w zależności od kąta padania promieni słonecznych przy określonej długości fali. Matematycznie wyraża to poniższa nierówność, zwana kryterium Raileigh’a:</a:t>
            </a:r>
          </a:p>
          <a:p>
            <a:endParaRPr lang="pl-PL" sz="1300">
              <a:latin typeface="Franklin Gothic Book"/>
            </a:endParaRPr>
          </a:p>
          <a:p>
            <a:r>
              <a:rPr lang="pl-PL" sz="1300">
                <a:latin typeface="Franklin Gothic Book"/>
              </a:rPr>
              <a:t>			</a:t>
            </a:r>
          </a:p>
          <a:p>
            <a:r>
              <a:rPr lang="pl-PL" sz="1300">
                <a:latin typeface="Franklin Gothic Book"/>
              </a:rPr>
              <a:t>gdzie:</a:t>
            </a:r>
            <a:endParaRPr lang="pl-PL" sz="1300" i="1">
              <a:latin typeface="Franklin Gothic Book"/>
            </a:endParaRPr>
          </a:p>
          <a:p>
            <a:r>
              <a:rPr lang="pl-PL" sz="1300" i="1">
                <a:latin typeface="Franklin Gothic Book"/>
              </a:rPr>
              <a:t>h</a:t>
            </a:r>
            <a:r>
              <a:rPr lang="pl-PL" sz="1300">
                <a:latin typeface="Franklin Gothic Book"/>
              </a:rPr>
              <a:t> – zróżnicowanie wysokości ponad przyjęty poziom odniesienia,</a:t>
            </a:r>
            <a:endParaRPr lang="pl-PL" sz="1300" i="1">
              <a:latin typeface="Franklin Gothic Book"/>
              <a:sym typeface="Symbol" pitchFamily="18" charset="2"/>
            </a:endParaRPr>
          </a:p>
          <a:p>
            <a:r>
              <a:rPr lang="pl-PL" sz="1300" i="1">
                <a:latin typeface="Franklin Gothic Book"/>
                <a:sym typeface="Symbol" pitchFamily="18" charset="2"/>
              </a:rPr>
              <a:t></a:t>
            </a:r>
            <a:r>
              <a:rPr lang="pl-PL" sz="1300">
                <a:latin typeface="Franklin Gothic Book"/>
              </a:rPr>
              <a:t> - długość fali, </a:t>
            </a:r>
            <a:endParaRPr lang="pl-PL" sz="1300" i="1">
              <a:latin typeface="Franklin Gothic Book"/>
            </a:endParaRPr>
          </a:p>
          <a:p>
            <a:r>
              <a:rPr lang="pl-PL" sz="1300" i="1">
                <a:latin typeface="Symbol" pitchFamily="18" charset="2"/>
              </a:rPr>
              <a:t>g</a:t>
            </a:r>
            <a:r>
              <a:rPr lang="pl-PL" sz="1300" i="1" baseline="-25000">
                <a:latin typeface="Franklin Gothic Book"/>
              </a:rPr>
              <a:t>i</a:t>
            </a:r>
            <a:r>
              <a:rPr lang="pl-PL" sz="1300" i="1">
                <a:latin typeface="Franklin Gothic Book"/>
              </a:rPr>
              <a:t> </a:t>
            </a:r>
            <a:r>
              <a:rPr lang="pl-PL" sz="1300">
                <a:latin typeface="Franklin Gothic Book"/>
              </a:rPr>
              <a:t>- kąt padania promieni słonecznych na powierzchnię, mierzony do normalnej.</a:t>
            </a:r>
          </a:p>
          <a:p>
            <a:r>
              <a:rPr lang="pl-PL" sz="1300">
                <a:latin typeface="Franklin Gothic Book"/>
              </a:rPr>
              <a:t>Wartość graniczna </a:t>
            </a:r>
            <a:r>
              <a:rPr lang="pl-PL" sz="1300" i="1">
                <a:latin typeface="Franklin Gothic Book"/>
              </a:rPr>
              <a:t>h</a:t>
            </a:r>
            <a:r>
              <a:rPr lang="pl-PL" sz="1300">
                <a:latin typeface="Franklin Gothic Book"/>
              </a:rPr>
              <a:t> rozdziela obiekty gładkie, odbijające promieniowanie w sposób zwierciadlany, od obiektów szorstkich odbijających promieniowanie w sposób dyfuzyjny. </a:t>
            </a:r>
          </a:p>
          <a:p>
            <a:r>
              <a:rPr lang="pl-PL" sz="1300">
                <a:latin typeface="Franklin Gothic Book"/>
              </a:rPr>
              <a:t>W przypadku odbicia zwierciadlanego (A) kąt padania równy jest kątowi odbicia. Dyfuzyjny sposób odbicia (D) jest charakterystyczny dla powierzchni matowych (lambertowskich). Idealna powierzchnia matowa odbija światło równomiernie we wszystkich kierunkach. W rzeczywistych warunkach istnieje niewiele obiektów o powierzchniach lustrzanych lub idealnie matowych. Charakter odbicia zależy od proporcji pomiędzy elementami szorstkimi i gładkimi </a:t>
            </a:r>
          </a:p>
        </p:txBody>
      </p:sp>
      <p:sp>
        <p:nvSpPr>
          <p:cNvPr id="4102"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pl-PL">
              <a:latin typeface="Franklin Gothic Book"/>
            </a:endParaRPr>
          </a:p>
        </p:txBody>
      </p:sp>
      <p:graphicFrame>
        <p:nvGraphicFramePr>
          <p:cNvPr id="4098" name="Object 2"/>
          <p:cNvGraphicFramePr>
            <a:graphicFrameLocks noChangeAspect="1"/>
          </p:cNvGraphicFramePr>
          <p:nvPr/>
        </p:nvGraphicFramePr>
        <p:xfrm>
          <a:off x="5940425" y="2852738"/>
          <a:ext cx="993775" cy="520700"/>
        </p:xfrm>
        <a:graphic>
          <a:graphicData uri="http://schemas.openxmlformats.org/presentationml/2006/ole">
            <p:oleObj spid="_x0000_s12290" name="Równanie" r:id="rId4" imgW="812520" imgH="43164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fontAlgn="auto" hangingPunct="1">
              <a:spcAft>
                <a:spcPts val="0"/>
              </a:spcAft>
              <a:defRPr/>
            </a:pPr>
            <a:r>
              <a:rPr lang="pl-PL"/>
              <a:t>Założenie...</a:t>
            </a:r>
          </a:p>
        </p:txBody>
      </p:sp>
      <p:sp>
        <p:nvSpPr>
          <p:cNvPr id="34819" name="Rectangle 3"/>
          <p:cNvSpPr>
            <a:spLocks noGrp="1" noChangeArrowheads="1"/>
          </p:cNvSpPr>
          <p:nvPr>
            <p:ph idx="1"/>
          </p:nvPr>
        </p:nvSpPr>
        <p:spPr/>
        <p:txBody>
          <a:bodyPr/>
          <a:lstStyle/>
          <a:p>
            <a:pPr eaLnBrk="1" hangingPunct="1"/>
            <a:r>
              <a:rPr lang="pl-PL" sz="2000" smtClean="0"/>
              <a:t>Założyć można, że we wszystkich kierunkach energia jest odbijana tak samo. Przy takim założeniu relacja pomiędzy SE (hemisferyczną sumą) a SR (energią odbitą w danym kierunku) jest bardzo prosta:</a:t>
            </a:r>
          </a:p>
          <a:p>
            <a:pPr eaLnBrk="1" hangingPunct="1"/>
            <a:endParaRPr lang="pl-PL" sz="2000" smtClean="0"/>
          </a:p>
        </p:txBody>
      </p:sp>
      <p:pic>
        <p:nvPicPr>
          <p:cNvPr id="34820" name="Picture 4"/>
          <p:cNvPicPr>
            <a:picLocks noChangeAspect="1" noChangeArrowheads="1"/>
          </p:cNvPicPr>
          <p:nvPr/>
        </p:nvPicPr>
        <p:blipFill>
          <a:blip r:embed="rId2" cstate="print"/>
          <a:srcRect/>
          <a:stretch>
            <a:fillRect/>
          </a:stretch>
        </p:blipFill>
        <p:spPr bwMode="auto">
          <a:xfrm>
            <a:off x="2209800" y="3200400"/>
            <a:ext cx="5343525" cy="6365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fontScale="90000"/>
          </a:bodyPr>
          <a:lstStyle/>
          <a:p>
            <a:r>
              <a:rPr lang="pl-PL" sz="3000" b="1" dirty="0"/>
              <a:t>Interpretacja danych </a:t>
            </a:r>
            <a:r>
              <a:rPr lang="pl-PL" sz="3000" b="1" dirty="0" err="1"/>
              <a:t>teledtekcyjnych</a:t>
            </a:r>
            <a:r>
              <a:rPr lang="pl-PL" sz="3000" b="1" dirty="0"/>
              <a:t> (</a:t>
            </a:r>
            <a:r>
              <a:rPr lang="pl-PL" sz="3000" b="1" dirty="0" err="1"/>
              <a:t>Lillesand</a:t>
            </a:r>
            <a:r>
              <a:rPr lang="pl-PL" sz="3000" b="1" dirty="0"/>
              <a:t> i in. 2004)</a:t>
            </a:r>
          </a:p>
        </p:txBody>
      </p:sp>
      <p:sp>
        <p:nvSpPr>
          <p:cNvPr id="125955" name="Rectangle 3"/>
          <p:cNvSpPr>
            <a:spLocks noGrp="1" noChangeArrowheads="1"/>
          </p:cNvSpPr>
          <p:nvPr>
            <p:ph idx="1"/>
          </p:nvPr>
        </p:nvSpPr>
        <p:spPr>
          <a:xfrm>
            <a:off x="322263" y="1700213"/>
            <a:ext cx="8497887" cy="4392612"/>
          </a:xfrm>
        </p:spPr>
        <p:txBody>
          <a:bodyPr>
            <a:normAutofit lnSpcReduction="10000"/>
          </a:bodyPr>
          <a:lstStyle/>
          <a:p>
            <a:pPr marL="608013" algn="just">
              <a:lnSpc>
                <a:spcPct val="90000"/>
              </a:lnSpc>
              <a:buClr>
                <a:srgbClr val="6E9CF8"/>
              </a:buClr>
              <a:buSzTx/>
              <a:buFont typeface="Wingdings" pitchFamily="2" charset="2"/>
              <a:buAutoNum type="arabicPeriod"/>
            </a:pPr>
            <a:r>
              <a:rPr lang="pl-PL" sz="1800" dirty="0"/>
              <a:t>Znajomość charakterystyki źródła energii promienistej.</a:t>
            </a:r>
          </a:p>
          <a:p>
            <a:pPr marL="608013" algn="just">
              <a:lnSpc>
                <a:spcPct val="90000"/>
              </a:lnSpc>
              <a:buClr>
                <a:srgbClr val="6E9CF8"/>
              </a:buClr>
              <a:buSzTx/>
              <a:buFont typeface="Wingdings" pitchFamily="2" charset="2"/>
              <a:buAutoNum type="arabicPeriod"/>
            </a:pPr>
            <a:r>
              <a:rPr lang="pl-PL" sz="1800" dirty="0"/>
              <a:t>Rozumienie przemian promieniowania EM w atmosferze na drodze od źródła do powierzchni Ziemi.</a:t>
            </a:r>
          </a:p>
          <a:p>
            <a:pPr marL="608013" algn="just">
              <a:lnSpc>
                <a:spcPct val="90000"/>
              </a:lnSpc>
              <a:buClr>
                <a:srgbClr val="6E9CF8"/>
              </a:buClr>
              <a:buSzTx/>
              <a:buFont typeface="Wingdings" pitchFamily="2" charset="2"/>
              <a:buAutoNum type="arabicPeriod"/>
            </a:pPr>
            <a:r>
              <a:rPr lang="pl-PL" sz="1800" dirty="0"/>
              <a:t>Rozumienie interakcji promieniowania EM z powierzchnią Ziemi;</a:t>
            </a:r>
          </a:p>
          <a:p>
            <a:pPr marL="608013" algn="just">
              <a:lnSpc>
                <a:spcPct val="90000"/>
              </a:lnSpc>
              <a:buClr>
                <a:srgbClr val="6E9CF8"/>
              </a:buClr>
              <a:buSzTx/>
              <a:buFont typeface="Wingdings" pitchFamily="2" charset="2"/>
              <a:buAutoNum type="arabicPeriod"/>
            </a:pPr>
            <a:r>
              <a:rPr lang="pl-PL" sz="1800" dirty="0"/>
              <a:t>Zrozumienie przemian promieniowania EM w atmosferze na drodze od powierzchni Ziemi do sensora.</a:t>
            </a:r>
          </a:p>
          <a:p>
            <a:pPr marL="608013" algn="just">
              <a:lnSpc>
                <a:spcPct val="90000"/>
              </a:lnSpc>
              <a:buClr>
                <a:srgbClr val="6E9CF8"/>
              </a:buClr>
              <a:buSzTx/>
              <a:buFont typeface="Wingdings" pitchFamily="2" charset="2"/>
              <a:buAutoNum type="arabicPeriod"/>
            </a:pPr>
            <a:r>
              <a:rPr lang="pl-PL" sz="1800" dirty="0"/>
              <a:t>Znajomość charakterystyk detekcji i zapisu promieniowania EM przez sensor oraz jak one zmieniają informację niesioną przez promieniowanie elektromagnetycznie</a:t>
            </a:r>
          </a:p>
          <a:p>
            <a:pPr marL="608013" algn="just">
              <a:lnSpc>
                <a:spcPct val="90000"/>
              </a:lnSpc>
              <a:buClr>
                <a:srgbClr val="6E9CF8"/>
              </a:buClr>
              <a:buSzTx/>
              <a:buFont typeface="Wingdings" pitchFamily="2" charset="2"/>
              <a:buAutoNum type="arabicPeriod"/>
            </a:pPr>
            <a:r>
              <a:rPr lang="pl-PL" sz="1800" dirty="0"/>
              <a:t>Korekcja zakłóceń wprowadzonych przez sensor na zebranych danych.</a:t>
            </a:r>
          </a:p>
          <a:p>
            <a:pPr marL="608013" algn="just">
              <a:lnSpc>
                <a:spcPct val="90000"/>
              </a:lnSpc>
              <a:buClr>
                <a:srgbClr val="6E9CF8"/>
              </a:buClr>
              <a:buSzTx/>
              <a:buFont typeface="Wingdings" pitchFamily="2" charset="2"/>
              <a:buAutoNum type="arabicPeriod"/>
            </a:pPr>
            <a:r>
              <a:rPr lang="pl-PL" sz="1800" dirty="0"/>
              <a:t>Analiza i Interpretacja danych (bez zakłóceń, wprowadzanych przez </a:t>
            </a:r>
            <a:r>
              <a:rPr lang="pl-PL" sz="1800" dirty="0" smtClean="0"/>
              <a:t>sensor, usunięcie wpływu atmosfery)</a:t>
            </a:r>
            <a:endParaRPr lang="pl-PL" sz="1800" dirty="0"/>
          </a:p>
          <a:p>
            <a:pPr marL="608013" algn="just">
              <a:lnSpc>
                <a:spcPct val="90000"/>
              </a:lnSpc>
              <a:buClr>
                <a:srgbClr val="6E9CF8"/>
              </a:buClr>
              <a:buSzTx/>
              <a:buFont typeface="Wingdings" pitchFamily="2" charset="2"/>
              <a:buAutoNum type="arabicPeriod"/>
            </a:pPr>
            <a:r>
              <a:rPr lang="pl-PL" sz="1800" dirty="0"/>
              <a:t>Stworzenie produktów informacyjnych o specyficznych cechach ukierunkowanych na dobrze zdefiniowane potrzeby użytkownika końcowego. (ten element determinuje wymagania względem punktów 1.-7.)</a:t>
            </a:r>
          </a:p>
          <a:p>
            <a:pPr marL="608013" algn="just">
              <a:lnSpc>
                <a:spcPct val="90000"/>
              </a:lnSpc>
              <a:buClr>
                <a:srgbClr val="6E9CF8"/>
              </a:buClr>
              <a:buSzTx/>
              <a:buFont typeface="Wingdings" pitchFamily="2" charset="2"/>
              <a:buAutoNum type="arabicPeriod"/>
            </a:pPr>
            <a:r>
              <a:rPr lang="pl-PL" sz="1800" dirty="0"/>
              <a:t>Przekazywanie danych użytkownikom końcowym.</a:t>
            </a:r>
          </a:p>
        </p:txBody>
      </p:sp>
      <p:sp>
        <p:nvSpPr>
          <p:cNvPr id="4" name="Prostokąt 3"/>
          <p:cNvSpPr/>
          <p:nvPr/>
        </p:nvSpPr>
        <p:spPr>
          <a:xfrm>
            <a:off x="395536" y="1628800"/>
            <a:ext cx="8496944" cy="3096344"/>
          </a:xfrm>
          <a:prstGeom prst="rect">
            <a:avLst/>
          </a:prstGeom>
          <a:solidFill>
            <a:schemeClr val="lt1">
              <a:alpha val="49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
        <p:nvSpPr>
          <p:cNvPr id="5" name="Prostokąt zaokrąglony 4"/>
          <p:cNvSpPr/>
          <p:nvPr/>
        </p:nvSpPr>
        <p:spPr>
          <a:xfrm>
            <a:off x="3059832" y="4869160"/>
            <a:ext cx="3312368" cy="720080"/>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fontAlgn="auto" hangingPunct="1">
              <a:spcAft>
                <a:spcPts val="0"/>
              </a:spcAft>
              <a:defRPr/>
            </a:pPr>
            <a:r>
              <a:rPr lang="pl-PL" sz="2200" dirty="0"/>
              <a:t>Relacja współczynnika odbicia na poziomie górnej atmosfery do współczynnika odbicia na powierzchni ziemi...</a:t>
            </a:r>
          </a:p>
        </p:txBody>
      </p:sp>
      <p:pic>
        <p:nvPicPr>
          <p:cNvPr id="47107" name="Picture 3"/>
          <p:cNvPicPr>
            <a:picLocks noChangeAspect="1" noChangeArrowheads="1"/>
          </p:cNvPicPr>
          <p:nvPr/>
        </p:nvPicPr>
        <p:blipFill>
          <a:blip r:embed="rId2" cstate="print"/>
          <a:srcRect/>
          <a:stretch>
            <a:fillRect/>
          </a:stretch>
        </p:blipFill>
        <p:spPr bwMode="auto">
          <a:xfrm>
            <a:off x="914400" y="1905000"/>
            <a:ext cx="3943350" cy="838200"/>
          </a:xfrm>
          <a:prstGeom prst="rect">
            <a:avLst/>
          </a:prstGeom>
          <a:noFill/>
          <a:ln w="9525">
            <a:noFill/>
            <a:miter lim="800000"/>
            <a:headEnd/>
            <a:tailEnd/>
          </a:ln>
        </p:spPr>
      </p:pic>
      <p:pic>
        <p:nvPicPr>
          <p:cNvPr id="47108" name="Picture 4"/>
          <p:cNvPicPr>
            <a:picLocks noChangeAspect="1" noChangeArrowheads="1"/>
          </p:cNvPicPr>
          <p:nvPr/>
        </p:nvPicPr>
        <p:blipFill>
          <a:blip r:embed="rId3" cstate="print"/>
          <a:srcRect/>
          <a:stretch>
            <a:fillRect/>
          </a:stretch>
        </p:blipFill>
        <p:spPr bwMode="auto">
          <a:xfrm>
            <a:off x="5257800" y="1905000"/>
            <a:ext cx="2971800" cy="804863"/>
          </a:xfrm>
          <a:prstGeom prst="rect">
            <a:avLst/>
          </a:prstGeom>
          <a:noFill/>
          <a:ln w="9525">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1676400" y="3200400"/>
            <a:ext cx="5943600" cy="757238"/>
          </a:xfrm>
          <a:prstGeom prst="rect">
            <a:avLst/>
          </a:prstGeom>
          <a:noFill/>
          <a:ln w="9525">
            <a:noFill/>
            <a:miter lim="800000"/>
            <a:headEnd/>
            <a:tailEnd/>
          </a:ln>
        </p:spPr>
      </p:pic>
      <p:sp>
        <p:nvSpPr>
          <p:cNvPr id="47110" name="Line 6"/>
          <p:cNvSpPr>
            <a:spLocks noChangeShapeType="1"/>
          </p:cNvSpPr>
          <p:nvPr/>
        </p:nvSpPr>
        <p:spPr bwMode="auto">
          <a:xfrm>
            <a:off x="3429000" y="2819400"/>
            <a:ext cx="381000" cy="304800"/>
          </a:xfrm>
          <a:prstGeom prst="line">
            <a:avLst/>
          </a:prstGeom>
          <a:noFill/>
          <a:ln w="9525">
            <a:solidFill>
              <a:schemeClr val="tx1"/>
            </a:solidFill>
            <a:round/>
            <a:headEnd/>
            <a:tailEnd type="triangle" w="med" len="med"/>
          </a:ln>
        </p:spPr>
        <p:txBody>
          <a:bodyPr/>
          <a:lstStyle/>
          <a:p>
            <a:endParaRPr lang="pl-PL"/>
          </a:p>
        </p:txBody>
      </p:sp>
      <p:sp>
        <p:nvSpPr>
          <p:cNvPr id="47111" name="Line 7"/>
          <p:cNvSpPr>
            <a:spLocks noChangeShapeType="1"/>
          </p:cNvSpPr>
          <p:nvPr/>
        </p:nvSpPr>
        <p:spPr bwMode="auto">
          <a:xfrm flipH="1">
            <a:off x="5715000" y="2819400"/>
            <a:ext cx="304800" cy="304800"/>
          </a:xfrm>
          <a:prstGeom prst="line">
            <a:avLst/>
          </a:prstGeom>
          <a:noFill/>
          <a:ln w="9525">
            <a:solidFill>
              <a:schemeClr val="tx1"/>
            </a:solidFill>
            <a:round/>
            <a:headEnd/>
            <a:tailEnd type="triangle" w="med" len="med"/>
          </a:ln>
        </p:spPr>
        <p:txBody>
          <a:bodyPr/>
          <a:lstStyle/>
          <a:p>
            <a:endParaRPr lang="pl-PL"/>
          </a:p>
        </p:txBody>
      </p:sp>
      <p:sp>
        <p:nvSpPr>
          <p:cNvPr id="47112" name="Text Box 8"/>
          <p:cNvSpPr txBox="1">
            <a:spLocks noChangeArrowheads="1"/>
          </p:cNvSpPr>
          <p:nvPr/>
        </p:nvSpPr>
        <p:spPr bwMode="auto">
          <a:xfrm>
            <a:off x="1279525" y="4303713"/>
            <a:ext cx="7102475" cy="2014537"/>
          </a:xfrm>
          <a:prstGeom prst="rect">
            <a:avLst/>
          </a:prstGeom>
          <a:noFill/>
          <a:ln w="9525">
            <a:noFill/>
            <a:miter lim="800000"/>
            <a:headEnd/>
            <a:tailEnd/>
          </a:ln>
        </p:spPr>
        <p:txBody>
          <a:bodyPr>
            <a:spAutoFit/>
          </a:bodyPr>
          <a:lstStyle/>
          <a:p>
            <a:r>
              <a:rPr lang="pl-PL">
                <a:latin typeface="Franklin Gothic Book"/>
              </a:rPr>
              <a:t>SIsfc – promieniowanie docierające do powierzchni Ziemi,</a:t>
            </a:r>
          </a:p>
          <a:p>
            <a:r>
              <a:rPr lang="pl-PL">
                <a:latin typeface="Franklin Gothic Book"/>
              </a:rPr>
              <a:t>SRF – standaryzowany współczynnik odbicia,</a:t>
            </a:r>
          </a:p>
          <a:p>
            <a:r>
              <a:rPr lang="pl-PL">
                <a:latin typeface="Franklin Gothic Book"/>
              </a:rPr>
              <a:t>SSE – standaryzowane wielkość energii odbitej, przy założeniu</a:t>
            </a:r>
          </a:p>
          <a:p>
            <a:r>
              <a:rPr lang="pl-PL">
                <a:latin typeface="Franklin Gothic Book"/>
              </a:rPr>
              <a:t>           jednakowego odbicia we wszystkich kierunkach,</a:t>
            </a:r>
          </a:p>
          <a:p>
            <a:r>
              <a:rPr lang="pl-PL">
                <a:latin typeface="Franklin Gothic Book"/>
              </a:rPr>
              <a:t>SSEsfc – odbita energia przy powierzchni Ziemi,</a:t>
            </a:r>
          </a:p>
          <a:p>
            <a:r>
              <a:rPr lang="pl-PL">
                <a:latin typeface="Franklin Gothic Book"/>
              </a:rPr>
              <a:t>SRFsfc – standaryzowany współczynnik odbicia do obiektu na</a:t>
            </a:r>
          </a:p>
          <a:p>
            <a:r>
              <a:rPr lang="pl-PL">
                <a:latin typeface="Franklin Gothic Book"/>
              </a:rPr>
              <a:t>	 powierzchni Ziemi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
        <p:nvSpPr>
          <p:cNvPr id="5" name="Prostokąt zaokrąglony 4"/>
          <p:cNvSpPr/>
          <p:nvPr/>
        </p:nvSpPr>
        <p:spPr>
          <a:xfrm>
            <a:off x="5436096" y="1916832"/>
            <a:ext cx="1800200" cy="1152128"/>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fontScale="90000"/>
          </a:bodyPr>
          <a:lstStyle/>
          <a:p>
            <a:pPr eaLnBrk="1" fontAlgn="auto" hangingPunct="1">
              <a:spcAft>
                <a:spcPts val="0"/>
              </a:spcAft>
              <a:defRPr/>
            </a:pPr>
            <a:r>
              <a:rPr lang="pl-PL" sz="3000"/>
              <a:t>Współczynnik odbicia na górnej granicy atmosfery...</a:t>
            </a:r>
          </a:p>
        </p:txBody>
      </p:sp>
      <p:sp>
        <p:nvSpPr>
          <p:cNvPr id="44035" name="Rectangle 3"/>
          <p:cNvSpPr>
            <a:spLocks noGrp="1" noChangeArrowheads="1"/>
          </p:cNvSpPr>
          <p:nvPr>
            <p:ph idx="1"/>
          </p:nvPr>
        </p:nvSpPr>
        <p:spPr/>
        <p:txBody>
          <a:bodyPr/>
          <a:lstStyle/>
          <a:p>
            <a:pPr marL="0" indent="0" eaLnBrk="1" hangingPunct="1">
              <a:buFont typeface="Wingdings" pitchFamily="2" charset="2"/>
              <a:buNone/>
            </a:pPr>
            <a:r>
              <a:rPr lang="pl-PL" sz="2000" smtClean="0"/>
              <a:t>SSE mierzone jest przez sensor satelitarny na wysokości odpowiadającej granicy atmosfery. Stąd też można przyjąć oznaczenie SSEtoa. Ilość energii docierającej do górnej warstwy atmosfery jest znana SItoa</a:t>
            </a:r>
          </a:p>
          <a:p>
            <a:pPr marL="0" indent="0" eaLnBrk="1" hangingPunct="1">
              <a:buFont typeface="Wingdings" pitchFamily="2" charset="2"/>
              <a:buNone/>
            </a:pPr>
            <a:r>
              <a:rPr lang="pl-PL" sz="2000" smtClean="0"/>
              <a:t>W związku z tym współczynnik odbicia na górnej granicy atmosfery standaryzowany SRFtoa wyraża się równaniem:</a:t>
            </a:r>
          </a:p>
          <a:p>
            <a:pPr marL="0" indent="0" eaLnBrk="1" hangingPunct="1">
              <a:buFont typeface="Wingdings" pitchFamily="2" charset="2"/>
              <a:buNone/>
            </a:pPr>
            <a:endParaRPr lang="pl-PL" sz="2000" smtClean="0"/>
          </a:p>
          <a:p>
            <a:pPr marL="0" indent="0" eaLnBrk="1" hangingPunct="1">
              <a:buFont typeface="Wingdings" pitchFamily="2" charset="2"/>
              <a:buNone/>
            </a:pPr>
            <a:endParaRPr lang="pl-PL" sz="2000" smtClean="0"/>
          </a:p>
          <a:p>
            <a:pPr marL="0" indent="0" eaLnBrk="1" hangingPunct="1">
              <a:buFont typeface="Wingdings" pitchFamily="2" charset="2"/>
              <a:buNone/>
            </a:pPr>
            <a:endParaRPr lang="pl-PL" sz="2000" smtClean="0"/>
          </a:p>
          <a:p>
            <a:pPr marL="0" indent="0" eaLnBrk="1" hangingPunct="1">
              <a:buFont typeface="Wingdings" pitchFamily="2" charset="2"/>
              <a:buNone/>
            </a:pPr>
            <a:endParaRPr lang="pl-PL" sz="2000" smtClean="0"/>
          </a:p>
          <a:p>
            <a:pPr marL="0" indent="0" eaLnBrk="1" hangingPunct="1">
              <a:buFont typeface="Wingdings" pitchFamily="2" charset="2"/>
              <a:buNone/>
            </a:pPr>
            <a:r>
              <a:rPr lang="pl-PL" sz="2000" smtClean="0"/>
              <a:t>			Z kolei DDSI, czyli bezpośrednie promieniowanie słoneczne, jest bardzo dobrze znane na górnej granicy atmosfery. Ilość DDSI zmienia się wraz z długością fali.</a:t>
            </a:r>
          </a:p>
          <a:p>
            <a:pPr marL="0" indent="0" eaLnBrk="1" hangingPunct="1">
              <a:buFont typeface="Wingdings" pitchFamily="2" charset="2"/>
              <a:buNone/>
            </a:pPr>
            <a:endParaRPr lang="pl-PL" sz="2000" smtClean="0"/>
          </a:p>
        </p:txBody>
      </p:sp>
      <p:pic>
        <p:nvPicPr>
          <p:cNvPr id="44036" name="Picture 4"/>
          <p:cNvPicPr>
            <a:picLocks noChangeAspect="1" noChangeArrowheads="1"/>
          </p:cNvPicPr>
          <p:nvPr/>
        </p:nvPicPr>
        <p:blipFill>
          <a:blip r:embed="rId2" cstate="print"/>
          <a:srcRect/>
          <a:stretch>
            <a:fillRect/>
          </a:stretch>
        </p:blipFill>
        <p:spPr bwMode="auto">
          <a:xfrm>
            <a:off x="3929063" y="3286125"/>
            <a:ext cx="3676650" cy="296863"/>
          </a:xfrm>
          <a:prstGeom prst="rect">
            <a:avLst/>
          </a:prstGeom>
          <a:noFill/>
          <a:ln w="9525">
            <a:noFill/>
            <a:miter lim="800000"/>
            <a:headEnd/>
            <a:tailEnd/>
          </a:ln>
        </p:spPr>
      </p:pic>
      <p:pic>
        <p:nvPicPr>
          <p:cNvPr id="44037" name="Picture 5"/>
          <p:cNvPicPr>
            <a:picLocks noChangeAspect="1" noChangeArrowheads="1"/>
          </p:cNvPicPr>
          <p:nvPr/>
        </p:nvPicPr>
        <p:blipFill>
          <a:blip r:embed="rId3" cstate="print"/>
          <a:srcRect/>
          <a:stretch>
            <a:fillRect/>
          </a:stretch>
        </p:blipFill>
        <p:spPr bwMode="auto">
          <a:xfrm>
            <a:off x="2590800" y="3810000"/>
            <a:ext cx="4019550" cy="762000"/>
          </a:xfrm>
          <a:prstGeom prst="rect">
            <a:avLst/>
          </a:prstGeom>
          <a:noFill/>
          <a:ln w="9525">
            <a:noFill/>
            <a:miter lim="800000"/>
            <a:headEnd/>
            <a:tailEnd/>
          </a:ln>
        </p:spPr>
      </p:pic>
      <p:pic>
        <p:nvPicPr>
          <p:cNvPr id="44038" name="Picture 6"/>
          <p:cNvPicPr>
            <a:picLocks noChangeAspect="1" noChangeArrowheads="1"/>
          </p:cNvPicPr>
          <p:nvPr/>
        </p:nvPicPr>
        <p:blipFill>
          <a:blip r:embed="rId4" cstate="print"/>
          <a:srcRect/>
          <a:stretch>
            <a:fillRect/>
          </a:stretch>
        </p:blipFill>
        <p:spPr bwMode="auto">
          <a:xfrm>
            <a:off x="571500" y="4643438"/>
            <a:ext cx="2428875" cy="3333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fontScale="90000"/>
          </a:bodyPr>
          <a:lstStyle/>
          <a:p>
            <a:pPr eaLnBrk="1" fontAlgn="auto" hangingPunct="1">
              <a:spcAft>
                <a:spcPts val="0"/>
              </a:spcAft>
              <a:defRPr/>
            </a:pPr>
            <a:r>
              <a:rPr lang="pl-PL" sz="2200"/>
              <a:t>Relacja współczynnika odbicia na poziomie górnej atmosfery do współczynnika odbicia na powierzchni ziemi...(2)</a:t>
            </a:r>
          </a:p>
        </p:txBody>
      </p:sp>
      <p:sp>
        <p:nvSpPr>
          <p:cNvPr id="48131" name="Text Box 3"/>
          <p:cNvSpPr txBox="1">
            <a:spLocks noChangeArrowheads="1"/>
          </p:cNvSpPr>
          <p:nvPr/>
        </p:nvSpPr>
        <p:spPr bwMode="auto">
          <a:xfrm>
            <a:off x="615950" y="1600200"/>
            <a:ext cx="8604250" cy="915988"/>
          </a:xfrm>
          <a:prstGeom prst="rect">
            <a:avLst/>
          </a:prstGeom>
          <a:noFill/>
          <a:ln w="9525">
            <a:noFill/>
            <a:miter lim="800000"/>
            <a:headEnd/>
            <a:tailEnd/>
          </a:ln>
        </p:spPr>
        <p:txBody>
          <a:bodyPr wrap="none">
            <a:spAutoFit/>
          </a:bodyPr>
          <a:lstStyle/>
          <a:p>
            <a:r>
              <a:rPr lang="pl-PL">
                <a:latin typeface="Franklin Gothic Book"/>
              </a:rPr>
              <a:t>SSEsfc jest standaryzowanym odbiciem spektralnym tuż nad powierzchnią obiektu </a:t>
            </a:r>
          </a:p>
          <a:p>
            <a:r>
              <a:rPr lang="pl-PL">
                <a:latin typeface="Franklin Gothic Book"/>
              </a:rPr>
              <a:t>obserwowanego z kierunku zgodnego z obserwacją przez sensor satelitarny.</a:t>
            </a:r>
          </a:p>
          <a:p>
            <a:r>
              <a:rPr lang="pl-PL">
                <a:latin typeface="Franklin Gothic Book"/>
              </a:rPr>
              <a:t>Dopowiada jej energia promienista SRsfc.</a:t>
            </a:r>
          </a:p>
        </p:txBody>
      </p:sp>
      <p:pic>
        <p:nvPicPr>
          <p:cNvPr id="48132" name="Picture 4"/>
          <p:cNvPicPr>
            <a:picLocks noChangeAspect="1" noChangeArrowheads="1"/>
          </p:cNvPicPr>
          <p:nvPr/>
        </p:nvPicPr>
        <p:blipFill>
          <a:blip r:embed="rId2" cstate="print"/>
          <a:srcRect/>
          <a:stretch>
            <a:fillRect/>
          </a:stretch>
        </p:blipFill>
        <p:spPr bwMode="auto">
          <a:xfrm>
            <a:off x="2971800" y="2743200"/>
            <a:ext cx="2762250" cy="571500"/>
          </a:xfrm>
          <a:prstGeom prst="rect">
            <a:avLst/>
          </a:prstGeom>
          <a:noFill/>
          <a:ln w="9525">
            <a:noFill/>
            <a:miter lim="800000"/>
            <a:headEnd/>
            <a:tailEnd/>
          </a:ln>
        </p:spPr>
      </p:pic>
      <p:sp>
        <p:nvSpPr>
          <p:cNvPr id="48133" name="Text Box 5"/>
          <p:cNvSpPr txBox="1">
            <a:spLocks noChangeArrowheads="1"/>
          </p:cNvSpPr>
          <p:nvPr/>
        </p:nvSpPr>
        <p:spPr bwMode="auto">
          <a:xfrm>
            <a:off x="669925" y="3617913"/>
            <a:ext cx="8016875" cy="1465262"/>
          </a:xfrm>
          <a:prstGeom prst="rect">
            <a:avLst/>
          </a:prstGeom>
          <a:noFill/>
          <a:ln w="9525">
            <a:noFill/>
            <a:miter lim="800000"/>
            <a:headEnd/>
            <a:tailEnd/>
          </a:ln>
        </p:spPr>
        <p:txBody>
          <a:bodyPr>
            <a:spAutoFit/>
          </a:bodyPr>
          <a:lstStyle/>
          <a:p>
            <a:r>
              <a:rPr lang="pl-PL">
                <a:latin typeface="Franklin Gothic Book"/>
              </a:rPr>
              <a:t>Sensor satelitarny mierzy energię promienistą z jednego kierunku na górnej </a:t>
            </a:r>
          </a:p>
          <a:p>
            <a:r>
              <a:rPr lang="pl-PL">
                <a:latin typeface="Franklin Gothic Book"/>
              </a:rPr>
              <a:t>granicy atmosfery, SRtoa. SRsfc przechodząc przez atmosferę zmieniane, osłabiane poprzez rozpraszanie (t2) i wzmacniane przez promieniowanie wstecznym atmosfery SRpath. Zatem energia promienista docierająca do górnej granicy atmosfery SRtoa, będzie wyrażona przez równanie:</a:t>
            </a:r>
          </a:p>
        </p:txBody>
      </p:sp>
      <p:pic>
        <p:nvPicPr>
          <p:cNvPr id="48134" name="Picture 6"/>
          <p:cNvPicPr>
            <a:picLocks noChangeAspect="1" noChangeArrowheads="1"/>
          </p:cNvPicPr>
          <p:nvPr/>
        </p:nvPicPr>
        <p:blipFill>
          <a:blip r:embed="rId3" cstate="print"/>
          <a:srcRect/>
          <a:stretch>
            <a:fillRect/>
          </a:stretch>
        </p:blipFill>
        <p:spPr bwMode="auto">
          <a:xfrm>
            <a:off x="2362200" y="5334000"/>
            <a:ext cx="4391025" cy="762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title"/>
          </p:nvPr>
        </p:nvSpPr>
        <p:spPr>
          <a:xfrm>
            <a:off x="762000" y="228600"/>
            <a:ext cx="7772400" cy="1143000"/>
          </a:xfrm>
        </p:spPr>
        <p:txBody>
          <a:bodyPr/>
          <a:lstStyle/>
          <a:p>
            <a:pPr eaLnBrk="1" fontAlgn="auto" hangingPunct="1">
              <a:spcAft>
                <a:spcPts val="0"/>
              </a:spcAft>
              <a:defRPr/>
            </a:pPr>
            <a:r>
              <a:rPr lang="pl-PL" sz="2200" dirty="0"/>
              <a:t>Relacja współczynnika odbicia na poziomie górnej atmosfery do współczynnika odbicia na powierzchni ziemi...(5)</a:t>
            </a:r>
          </a:p>
        </p:txBody>
      </p:sp>
      <p:sp>
        <p:nvSpPr>
          <p:cNvPr id="52226" name="Rectangle 2"/>
          <p:cNvSpPr>
            <a:spLocks noGrp="1" noChangeArrowheads="1"/>
          </p:cNvSpPr>
          <p:nvPr>
            <p:ph idx="1"/>
          </p:nvPr>
        </p:nvSpPr>
        <p:spPr>
          <a:xfrm>
            <a:off x="914400" y="1600200"/>
            <a:ext cx="7772400" cy="1066800"/>
          </a:xfrm>
        </p:spPr>
        <p:txBody>
          <a:bodyPr/>
          <a:lstStyle/>
          <a:p>
            <a:pPr marL="0" indent="0" eaLnBrk="1" hangingPunct="1">
              <a:buFont typeface="Wingdings" pitchFamily="2" charset="2"/>
              <a:buNone/>
            </a:pPr>
            <a:r>
              <a:rPr lang="pl-PL" sz="2000" smtClean="0"/>
              <a:t>Wprowadźmy SFRapc, czyli standaryzowany współczynnik odbicia na poziomie górnej granicy atmosfery, skorygowany pod względem wpływu promieniowania wstecznego atmosfery </a:t>
            </a:r>
          </a:p>
        </p:txBody>
      </p:sp>
      <p:pic>
        <p:nvPicPr>
          <p:cNvPr id="52228" name="Picture 4"/>
          <p:cNvPicPr>
            <a:picLocks noChangeAspect="1" noChangeArrowheads="1"/>
          </p:cNvPicPr>
          <p:nvPr/>
        </p:nvPicPr>
        <p:blipFill>
          <a:blip r:embed="rId2" cstate="print"/>
          <a:srcRect/>
          <a:stretch>
            <a:fillRect/>
          </a:stretch>
        </p:blipFill>
        <p:spPr bwMode="auto">
          <a:xfrm>
            <a:off x="2590800" y="2743200"/>
            <a:ext cx="3962400" cy="676275"/>
          </a:xfrm>
          <a:prstGeom prst="rect">
            <a:avLst/>
          </a:prstGeom>
          <a:noFill/>
          <a:ln w="9525">
            <a:noFill/>
            <a:miter lim="800000"/>
            <a:headEnd/>
            <a:tailEnd/>
          </a:ln>
        </p:spPr>
      </p:pic>
      <p:pic>
        <p:nvPicPr>
          <p:cNvPr id="52229" name="Picture 5"/>
          <p:cNvPicPr>
            <a:picLocks noChangeAspect="1" noChangeArrowheads="1"/>
          </p:cNvPicPr>
          <p:nvPr/>
        </p:nvPicPr>
        <p:blipFill>
          <a:blip r:embed="rId3" cstate="print"/>
          <a:srcRect/>
          <a:stretch>
            <a:fillRect/>
          </a:stretch>
        </p:blipFill>
        <p:spPr bwMode="auto">
          <a:xfrm>
            <a:off x="1066800" y="4495800"/>
            <a:ext cx="6210300" cy="800100"/>
          </a:xfrm>
          <a:prstGeom prst="rect">
            <a:avLst/>
          </a:prstGeom>
          <a:noFill/>
          <a:ln w="9525">
            <a:noFill/>
            <a:miter lim="800000"/>
            <a:headEnd/>
            <a:tailEnd/>
          </a:ln>
        </p:spPr>
      </p:pic>
      <p:sp>
        <p:nvSpPr>
          <p:cNvPr id="52230" name="Text Box 6"/>
          <p:cNvSpPr txBox="1">
            <a:spLocks noChangeArrowheads="1"/>
          </p:cNvSpPr>
          <p:nvPr/>
        </p:nvSpPr>
        <p:spPr bwMode="auto">
          <a:xfrm>
            <a:off x="1066800" y="3581400"/>
            <a:ext cx="6470650" cy="641350"/>
          </a:xfrm>
          <a:prstGeom prst="rect">
            <a:avLst/>
          </a:prstGeom>
          <a:noFill/>
          <a:ln w="9525">
            <a:noFill/>
            <a:miter lim="800000"/>
            <a:headEnd/>
            <a:tailEnd/>
          </a:ln>
        </p:spPr>
        <p:txBody>
          <a:bodyPr wrap="none">
            <a:spAutoFit/>
          </a:bodyPr>
          <a:lstStyle/>
          <a:p>
            <a:r>
              <a:rPr lang="pl-PL">
                <a:latin typeface="Franklin Gothic Book"/>
              </a:rPr>
              <a:t>Podstawiając wzór powyższy do wzoru z poprzedniego slajdu </a:t>
            </a:r>
          </a:p>
          <a:p>
            <a:r>
              <a:rPr lang="pl-PL">
                <a:latin typeface="Franklin Gothic Book"/>
              </a:rPr>
              <a:t>po przekształceniu otrzymujemy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762000" y="228600"/>
            <a:ext cx="7772400" cy="1143000"/>
          </a:xfrm>
        </p:spPr>
        <p:txBody>
          <a:bodyPr/>
          <a:lstStyle/>
          <a:p>
            <a:pPr eaLnBrk="1" fontAlgn="auto" hangingPunct="1">
              <a:spcAft>
                <a:spcPts val="0"/>
              </a:spcAft>
              <a:defRPr/>
            </a:pPr>
            <a:r>
              <a:rPr lang="pl-PL" sz="2200" dirty="0"/>
              <a:t>Relacja współczynnika odbicia na poziomie górnej atmosfery do współczynnika odbicia na powierzchni ziemi...(6)</a:t>
            </a:r>
          </a:p>
        </p:txBody>
      </p:sp>
      <p:pic>
        <p:nvPicPr>
          <p:cNvPr id="53251" name="Picture 3"/>
          <p:cNvPicPr>
            <a:picLocks noChangeAspect="1" noChangeArrowheads="1"/>
          </p:cNvPicPr>
          <p:nvPr/>
        </p:nvPicPr>
        <p:blipFill>
          <a:blip r:embed="rId2" cstate="print"/>
          <a:srcRect/>
          <a:stretch>
            <a:fillRect/>
          </a:stretch>
        </p:blipFill>
        <p:spPr bwMode="auto">
          <a:xfrm>
            <a:off x="533400" y="1600200"/>
            <a:ext cx="5791200" cy="746125"/>
          </a:xfrm>
          <a:prstGeom prst="rect">
            <a:avLst/>
          </a:prstGeom>
          <a:noFill/>
          <a:ln w="9525">
            <a:noFill/>
            <a:miter lim="800000"/>
            <a:headEnd/>
            <a:tailEnd/>
          </a:ln>
        </p:spPr>
      </p:pic>
      <p:sp>
        <p:nvSpPr>
          <p:cNvPr id="53252" name="Text Box 4"/>
          <p:cNvSpPr txBox="1">
            <a:spLocks noChangeArrowheads="1"/>
          </p:cNvSpPr>
          <p:nvPr/>
        </p:nvSpPr>
        <p:spPr bwMode="auto">
          <a:xfrm>
            <a:off x="381000" y="2590800"/>
            <a:ext cx="5873750" cy="366713"/>
          </a:xfrm>
          <a:prstGeom prst="rect">
            <a:avLst/>
          </a:prstGeom>
          <a:noFill/>
          <a:ln w="9525">
            <a:noFill/>
            <a:miter lim="800000"/>
            <a:headEnd/>
            <a:tailEnd/>
          </a:ln>
        </p:spPr>
        <p:txBody>
          <a:bodyPr wrap="none">
            <a:spAutoFit/>
          </a:bodyPr>
          <a:lstStyle/>
          <a:p>
            <a:r>
              <a:rPr lang="pl-PL">
                <a:latin typeface="Franklin Gothic Book"/>
              </a:rPr>
              <a:t>Uprośćmy to równanie do postaci w kontekście SRFsfc: </a:t>
            </a:r>
          </a:p>
        </p:txBody>
      </p:sp>
      <p:pic>
        <p:nvPicPr>
          <p:cNvPr id="53253" name="Picture 5"/>
          <p:cNvPicPr>
            <a:picLocks noChangeAspect="1" noChangeArrowheads="1"/>
          </p:cNvPicPr>
          <p:nvPr/>
        </p:nvPicPr>
        <p:blipFill>
          <a:blip r:embed="rId3" cstate="print"/>
          <a:srcRect/>
          <a:stretch>
            <a:fillRect/>
          </a:stretch>
        </p:blipFill>
        <p:spPr bwMode="auto">
          <a:xfrm>
            <a:off x="1143000" y="3505200"/>
            <a:ext cx="2952750" cy="657225"/>
          </a:xfrm>
          <a:prstGeom prst="rect">
            <a:avLst/>
          </a:prstGeom>
          <a:noFill/>
          <a:ln w="9525">
            <a:noFill/>
            <a:miter lim="800000"/>
            <a:headEnd/>
            <a:tailEnd/>
          </a:ln>
        </p:spPr>
      </p:pic>
      <p:pic>
        <p:nvPicPr>
          <p:cNvPr id="53254" name="Picture 6"/>
          <p:cNvPicPr>
            <a:picLocks noChangeAspect="1" noChangeArrowheads="1"/>
          </p:cNvPicPr>
          <p:nvPr/>
        </p:nvPicPr>
        <p:blipFill>
          <a:blip r:embed="rId4" cstate="print"/>
          <a:srcRect/>
          <a:stretch>
            <a:fillRect/>
          </a:stretch>
        </p:blipFill>
        <p:spPr bwMode="auto">
          <a:xfrm>
            <a:off x="1143000" y="4419600"/>
            <a:ext cx="4324350" cy="752475"/>
          </a:xfrm>
          <a:prstGeom prst="rect">
            <a:avLst/>
          </a:prstGeom>
          <a:noFill/>
          <a:ln w="9525">
            <a:noFill/>
            <a:miter lim="800000"/>
            <a:headEnd/>
            <a:tailEnd/>
          </a:ln>
        </p:spPr>
      </p:pic>
      <p:sp>
        <p:nvSpPr>
          <p:cNvPr id="53255" name="Text Box 7"/>
          <p:cNvSpPr txBox="1">
            <a:spLocks noChangeArrowheads="1"/>
          </p:cNvSpPr>
          <p:nvPr/>
        </p:nvSpPr>
        <p:spPr bwMode="auto">
          <a:xfrm>
            <a:off x="304800" y="5294313"/>
            <a:ext cx="8534400" cy="915987"/>
          </a:xfrm>
          <a:prstGeom prst="rect">
            <a:avLst/>
          </a:prstGeom>
          <a:noFill/>
          <a:ln w="9525">
            <a:noFill/>
            <a:miter lim="800000"/>
            <a:headEnd/>
            <a:tailEnd/>
          </a:ln>
        </p:spPr>
        <p:txBody>
          <a:bodyPr>
            <a:spAutoFit/>
          </a:bodyPr>
          <a:lstStyle/>
          <a:p>
            <a:r>
              <a:rPr lang="pl-PL">
                <a:latin typeface="Franklin Gothic Book"/>
              </a:rPr>
              <a:t>Zakładając brak rozpraszania atmosferycznego to wówczas t1 i t2 są równe 1.</a:t>
            </a:r>
          </a:p>
          <a:p>
            <a:r>
              <a:rPr lang="pl-PL">
                <a:latin typeface="Franklin Gothic Book"/>
              </a:rPr>
              <a:t>SIsky/SItoa = 1 i c = 1. Dla dowolnego stanu atmosfery c wzrasta przy spadku długości fali. </a:t>
            </a:r>
          </a:p>
        </p:txBody>
      </p:sp>
      <p:pic>
        <p:nvPicPr>
          <p:cNvPr id="53256" name="Picture 8"/>
          <p:cNvPicPr>
            <a:picLocks noChangeAspect="1" noChangeArrowheads="1"/>
          </p:cNvPicPr>
          <p:nvPr/>
        </p:nvPicPr>
        <p:blipFill>
          <a:blip r:embed="rId5" cstate="print"/>
          <a:srcRect/>
          <a:stretch>
            <a:fillRect/>
          </a:stretch>
        </p:blipFill>
        <p:spPr bwMode="auto">
          <a:xfrm>
            <a:off x="6553200" y="1676400"/>
            <a:ext cx="2362200" cy="406400"/>
          </a:xfrm>
          <a:prstGeom prst="rect">
            <a:avLst/>
          </a:prstGeom>
          <a:noFill/>
          <a:ln w="9525">
            <a:noFill/>
            <a:miter lim="800000"/>
            <a:headEnd/>
            <a:tailEnd/>
          </a:ln>
        </p:spPr>
      </p:pic>
      <p:pic>
        <p:nvPicPr>
          <p:cNvPr id="53257" name="Picture 9"/>
          <p:cNvPicPr>
            <a:picLocks noChangeAspect="1" noChangeArrowheads="1"/>
          </p:cNvPicPr>
          <p:nvPr/>
        </p:nvPicPr>
        <p:blipFill>
          <a:blip r:embed="rId6" cstate="print"/>
          <a:srcRect/>
          <a:stretch>
            <a:fillRect/>
          </a:stretch>
        </p:blipFill>
        <p:spPr bwMode="auto">
          <a:xfrm>
            <a:off x="6553200" y="2286000"/>
            <a:ext cx="2419350" cy="465138"/>
          </a:xfrm>
          <a:prstGeom prst="rect">
            <a:avLst/>
          </a:prstGeom>
          <a:noFill/>
          <a:ln w="9525">
            <a:noFill/>
            <a:miter lim="800000"/>
            <a:headEnd/>
            <a:tailEnd/>
          </a:ln>
        </p:spPr>
      </p:pic>
      <p:pic>
        <p:nvPicPr>
          <p:cNvPr id="53258" name="Picture 10"/>
          <p:cNvPicPr>
            <a:picLocks noChangeAspect="1" noChangeArrowheads="1"/>
          </p:cNvPicPr>
          <p:nvPr/>
        </p:nvPicPr>
        <p:blipFill>
          <a:blip r:embed="rId7" cstate="print"/>
          <a:srcRect/>
          <a:stretch>
            <a:fillRect/>
          </a:stretch>
        </p:blipFill>
        <p:spPr bwMode="auto">
          <a:xfrm>
            <a:off x="5715000" y="3048000"/>
            <a:ext cx="3267075" cy="40957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fontScale="90000"/>
          </a:bodyPr>
          <a:lstStyle/>
          <a:p>
            <a:pPr eaLnBrk="1" fontAlgn="auto" hangingPunct="1">
              <a:spcAft>
                <a:spcPts val="0"/>
              </a:spcAft>
              <a:defRPr/>
            </a:pPr>
            <a:r>
              <a:rPr lang="pl-PL" sz="3800" dirty="0"/>
              <a:t>Szacowanie wartości współczynnika c</a:t>
            </a:r>
          </a:p>
        </p:txBody>
      </p:sp>
      <p:pic>
        <p:nvPicPr>
          <p:cNvPr id="54276" name="Picture 4"/>
          <p:cNvPicPr>
            <a:picLocks noGrp="1" noChangeAspect="1" noChangeArrowheads="1"/>
          </p:cNvPicPr>
          <p:nvPr>
            <p:ph idx="1"/>
          </p:nvPr>
        </p:nvPicPr>
        <p:blipFill>
          <a:blip r:embed="rId3" cstate="print"/>
          <a:srcRect/>
          <a:stretch>
            <a:fillRect/>
          </a:stretch>
        </p:blipFill>
        <p:spPr>
          <a:xfrm>
            <a:off x="2357438" y="3857625"/>
            <a:ext cx="4968875" cy="671513"/>
          </a:xfrm>
          <a:noFill/>
        </p:spPr>
      </p:pic>
      <p:sp>
        <p:nvSpPr>
          <p:cNvPr id="54275"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pl-PL" sz="2000" dirty="0" smtClean="0"/>
              <a:t>Jego szacowanie odbywa się na podstawie omówionego na pierwszym wykładzie modelu rozpraszania światła w atmosferze </a:t>
            </a:r>
            <a:r>
              <a:rPr lang="pl-PL" sz="2000" dirty="0" err="1" smtClean="0"/>
              <a:t>Chavez’a</a:t>
            </a:r>
            <a:r>
              <a:rPr lang="pl-PL" sz="2000" dirty="0" smtClean="0"/>
              <a:t>, (1996)</a:t>
            </a:r>
          </a:p>
          <a:p>
            <a:pPr eaLnBrk="1" hangingPunct="1">
              <a:lnSpc>
                <a:spcPct val="90000"/>
              </a:lnSpc>
            </a:pPr>
            <a:r>
              <a:rPr lang="pl-PL" sz="2000" dirty="0" smtClean="0"/>
              <a:t>W trakcie obliczeń szacuje się dwa parametry, c, oznaczane jako </a:t>
            </a:r>
            <a:r>
              <a:rPr lang="pl-PL" sz="2000" dirty="0" err="1" smtClean="0"/>
              <a:t>cXX</a:t>
            </a:r>
            <a:r>
              <a:rPr lang="pl-PL" sz="2000" dirty="0" smtClean="0"/>
              <a:t> (c dla danego kanału spektralnego, oraz </a:t>
            </a:r>
            <a:r>
              <a:rPr lang="pl-PL" sz="2000" dirty="0" err="1" smtClean="0"/>
              <a:t>SRFpath</a:t>
            </a:r>
            <a:r>
              <a:rPr lang="pl-PL" sz="2000" dirty="0" smtClean="0"/>
              <a:t>, czyli współczynnik rozpraszania atmosfery</a:t>
            </a:r>
          </a:p>
          <a:p>
            <a:pPr eaLnBrk="1" hangingPunct="1">
              <a:lnSpc>
                <a:spcPct val="90000"/>
              </a:lnSpc>
            </a:pPr>
            <a:r>
              <a:rPr lang="pl-PL" sz="2000" dirty="0" smtClean="0"/>
              <a:t>C i </a:t>
            </a:r>
            <a:r>
              <a:rPr lang="pl-PL" sz="2000" dirty="0" err="1" smtClean="0"/>
              <a:t>SRFpath</a:t>
            </a:r>
            <a:r>
              <a:rPr lang="pl-PL" sz="2000" dirty="0" smtClean="0"/>
              <a:t> są obliczane w relacji do kanału czerwonego, zgodnie z poniższymi formułami:</a:t>
            </a:r>
          </a:p>
          <a:p>
            <a:pPr eaLnBrk="1" hangingPunct="1">
              <a:lnSpc>
                <a:spcPct val="90000"/>
              </a:lnSpc>
            </a:pPr>
            <a:endParaRPr lang="pl-PL" sz="2000" dirty="0" smtClean="0"/>
          </a:p>
          <a:p>
            <a:pPr eaLnBrk="1" hangingPunct="1">
              <a:lnSpc>
                <a:spcPct val="90000"/>
              </a:lnSpc>
            </a:pPr>
            <a:endParaRPr lang="pl-PL" sz="2000" dirty="0" smtClean="0"/>
          </a:p>
          <a:p>
            <a:pPr eaLnBrk="1" hangingPunct="1">
              <a:lnSpc>
                <a:spcPct val="90000"/>
              </a:lnSpc>
            </a:pPr>
            <a:endParaRPr lang="pl-PL" sz="2000" dirty="0" smtClean="0"/>
          </a:p>
          <a:p>
            <a:pPr eaLnBrk="1" hangingPunct="1">
              <a:lnSpc>
                <a:spcPct val="90000"/>
              </a:lnSpc>
            </a:pPr>
            <a:endParaRPr lang="pl-PL" sz="2000" dirty="0" smtClean="0"/>
          </a:p>
          <a:p>
            <a:pPr eaLnBrk="1" hangingPunct="1">
              <a:lnSpc>
                <a:spcPct val="90000"/>
              </a:lnSpc>
            </a:pPr>
            <a:endParaRPr lang="pl-PL" sz="2000" dirty="0" smtClean="0"/>
          </a:p>
          <a:p>
            <a:pPr eaLnBrk="1" hangingPunct="1">
              <a:lnSpc>
                <a:spcPct val="90000"/>
              </a:lnSpc>
            </a:pPr>
            <a:r>
              <a:rPr lang="pl-PL" sz="2000" dirty="0" smtClean="0"/>
              <a:t>Dla kanału czerwonego c=1.34, a </a:t>
            </a:r>
            <a:r>
              <a:rPr lang="pl-PL" sz="2000" dirty="0" err="1" smtClean="0"/>
              <a:t>pc</a:t>
            </a:r>
            <a:r>
              <a:rPr lang="pl-PL" sz="2000" dirty="0" smtClean="0"/>
              <a:t> = 2.27114.</a:t>
            </a:r>
          </a:p>
        </p:txBody>
      </p:sp>
      <p:pic>
        <p:nvPicPr>
          <p:cNvPr id="54277" name="Picture 5"/>
          <p:cNvPicPr>
            <a:picLocks noGrp="1" noChangeAspect="1" noChangeArrowheads="1"/>
          </p:cNvPicPr>
          <p:nvPr>
            <p:ph sz="quarter" idx="4294967295"/>
          </p:nvPr>
        </p:nvPicPr>
        <p:blipFill>
          <a:blip r:embed="rId4" cstate="print"/>
          <a:srcRect/>
          <a:stretch>
            <a:fillRect/>
          </a:stretch>
        </p:blipFill>
        <p:spPr>
          <a:xfrm>
            <a:off x="4175125" y="4714875"/>
            <a:ext cx="4968875" cy="487363"/>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p:txBody>
          <a:bodyPr/>
          <a:lstStyle/>
          <a:p>
            <a:pPr eaLnBrk="1" hangingPunct="1"/>
            <a:endParaRPr lang="pl-PL" smtClean="0"/>
          </a:p>
        </p:txBody>
      </p:sp>
      <p:pic>
        <p:nvPicPr>
          <p:cNvPr id="55299" name="Picture 3"/>
          <p:cNvPicPr>
            <a:picLocks noChangeAspect="1" noChangeArrowheads="1"/>
          </p:cNvPicPr>
          <p:nvPr/>
        </p:nvPicPr>
        <p:blipFill>
          <a:blip r:embed="rId3" cstate="print"/>
          <a:srcRect/>
          <a:stretch>
            <a:fillRect/>
          </a:stretch>
        </p:blipFill>
        <p:spPr bwMode="auto">
          <a:xfrm>
            <a:off x="827088" y="1700213"/>
            <a:ext cx="7762875" cy="4433887"/>
          </a:xfrm>
          <a:prstGeom prst="rect">
            <a:avLst/>
          </a:prstGeom>
          <a:noFill/>
          <a:ln w="9525">
            <a:noFill/>
            <a:miter lim="800000"/>
            <a:headEnd/>
            <a:tailEnd/>
          </a:ln>
        </p:spPr>
      </p:pic>
      <p:sp>
        <p:nvSpPr>
          <p:cNvPr id="55300" name="Rectangle 4"/>
          <p:cNvSpPr>
            <a:spLocks noChangeArrowheads="1"/>
          </p:cNvSpPr>
          <p:nvPr/>
        </p:nvSpPr>
        <p:spPr bwMode="auto">
          <a:xfrm>
            <a:off x="395536" y="476672"/>
            <a:ext cx="8568952" cy="694531"/>
          </a:xfrm>
          <a:prstGeom prst="rect">
            <a:avLst/>
          </a:prstGeom>
          <a:noFill/>
          <a:ln w="9525">
            <a:noFill/>
            <a:miter lim="800000"/>
            <a:headEnd/>
            <a:tailEnd/>
          </a:ln>
        </p:spPr>
        <p:txBody>
          <a:bodyPr anchor="ctr"/>
          <a:lstStyle/>
          <a:p>
            <a:r>
              <a:rPr lang="pl-PL" sz="2800" dirty="0" smtClean="0">
                <a:solidFill>
                  <a:schemeClr val="tx2"/>
                </a:solidFill>
                <a:latin typeface="Arial" pitchFamily="34" charset="0"/>
                <a:cs typeface="Arial" pitchFamily="34" charset="0"/>
              </a:rPr>
              <a:t>Procedura </a:t>
            </a:r>
            <a:r>
              <a:rPr lang="pl-PL" sz="2800" dirty="0" err="1" smtClean="0">
                <a:solidFill>
                  <a:schemeClr val="tx2"/>
                </a:solidFill>
                <a:latin typeface="Arial" pitchFamily="34" charset="0"/>
                <a:cs typeface="Arial" pitchFamily="34" charset="0"/>
              </a:rPr>
              <a:t>Paris’a</a:t>
            </a:r>
            <a:r>
              <a:rPr lang="pl-PL" sz="2800" dirty="0" smtClean="0">
                <a:solidFill>
                  <a:schemeClr val="tx2"/>
                </a:solidFill>
                <a:latin typeface="Arial" pitchFamily="34" charset="0"/>
                <a:cs typeface="Arial" pitchFamily="34" charset="0"/>
              </a:rPr>
              <a:t> s</a:t>
            </a:r>
            <a:r>
              <a:rPr lang="pl-PL" sz="2800" dirty="0" smtClean="0">
                <a:solidFill>
                  <a:schemeClr val="tx2"/>
                </a:solidFill>
                <a:latin typeface="Arial" pitchFamily="34" charset="0"/>
                <a:cs typeface="Arial" pitchFamily="34" charset="0"/>
              </a:rPr>
              <a:t>zacowania </a:t>
            </a:r>
            <a:r>
              <a:rPr lang="pl-PL" sz="2800" dirty="0">
                <a:solidFill>
                  <a:schemeClr val="tx2"/>
                </a:solidFill>
                <a:latin typeface="Arial" pitchFamily="34" charset="0"/>
                <a:cs typeface="Arial" pitchFamily="34" charset="0"/>
              </a:rPr>
              <a:t>wartości współczynnika c zgodnie z modelem </a:t>
            </a:r>
            <a:r>
              <a:rPr lang="pl-PL" sz="2800" dirty="0" err="1" smtClean="0">
                <a:solidFill>
                  <a:schemeClr val="tx2"/>
                </a:solidFill>
                <a:latin typeface="Arial" pitchFamily="34" charset="0"/>
                <a:cs typeface="Arial" pitchFamily="34" charset="0"/>
              </a:rPr>
              <a:t>Chavez’a</a:t>
            </a:r>
            <a:r>
              <a:rPr lang="pl-PL" sz="2800" dirty="0" smtClean="0">
                <a:solidFill>
                  <a:schemeClr val="tx2"/>
                </a:solidFill>
                <a:latin typeface="Arial" pitchFamily="34" charset="0"/>
                <a:cs typeface="Arial" pitchFamily="34" charset="0"/>
              </a:rPr>
              <a:t> </a:t>
            </a:r>
            <a:r>
              <a:rPr lang="pl-PL" sz="2800" dirty="0">
                <a:solidFill>
                  <a:schemeClr val="tx2"/>
                </a:solidFill>
                <a:latin typeface="Arial" pitchFamily="34" charset="0"/>
                <a:cs typeface="Arial" pitchFamily="34" charset="0"/>
              </a:rPr>
              <a:t>(1996)</a:t>
            </a:r>
          </a:p>
        </p:txBody>
      </p:sp>
      <p:sp>
        <p:nvSpPr>
          <p:cNvPr id="55301" name="Text Box 5"/>
          <p:cNvSpPr txBox="1">
            <a:spLocks noChangeArrowheads="1"/>
          </p:cNvSpPr>
          <p:nvPr/>
        </p:nvSpPr>
        <p:spPr bwMode="auto">
          <a:xfrm>
            <a:off x="950913" y="6235700"/>
            <a:ext cx="5380037" cy="304800"/>
          </a:xfrm>
          <a:prstGeom prst="rect">
            <a:avLst/>
          </a:prstGeom>
          <a:noFill/>
          <a:ln w="9525">
            <a:noFill/>
            <a:miter lim="800000"/>
            <a:headEnd/>
            <a:tailEnd/>
          </a:ln>
        </p:spPr>
        <p:txBody>
          <a:bodyPr wrap="none">
            <a:spAutoFit/>
          </a:bodyPr>
          <a:lstStyle/>
          <a:p>
            <a:r>
              <a:rPr lang="pl-PL" sz="1400" b="1">
                <a:latin typeface="Franklin Gothic Book"/>
              </a:rPr>
              <a:t>cRL = 1.34, pc = 2.2714 (wartość wyznaczona doświadczalnie)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fontAlgn="auto" hangingPunct="1">
              <a:spcAft>
                <a:spcPts val="0"/>
              </a:spcAft>
              <a:defRPr/>
            </a:pPr>
            <a:endParaRPr lang="pl-PL" dirty="0"/>
          </a:p>
        </p:txBody>
      </p:sp>
      <p:pic>
        <p:nvPicPr>
          <p:cNvPr id="56323" name="Picture 3"/>
          <p:cNvPicPr>
            <a:picLocks noGrp="1" noChangeAspect="1" noChangeArrowheads="1"/>
          </p:cNvPicPr>
          <p:nvPr>
            <p:ph idx="1"/>
          </p:nvPr>
        </p:nvPicPr>
        <p:blipFill>
          <a:blip r:embed="rId2" cstate="print"/>
          <a:srcRect/>
          <a:stretch>
            <a:fillRect/>
          </a:stretch>
        </p:blipFill>
        <p:spPr>
          <a:xfrm>
            <a:off x="428625" y="428625"/>
            <a:ext cx="8072438" cy="54784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2" cstate="print"/>
          <a:srcRect/>
          <a:stretch>
            <a:fillRect/>
          </a:stretch>
        </p:blipFill>
        <p:spPr>
          <a:xfrm>
            <a:off x="1116013" y="1844675"/>
            <a:ext cx="6840537" cy="4525963"/>
          </a:xfrm>
          <a:noFill/>
          <a:ln>
            <a:solidFill>
              <a:schemeClr val="tx1"/>
            </a:solidFill>
          </a:ln>
        </p:spPr>
      </p:pic>
      <p:sp>
        <p:nvSpPr>
          <p:cNvPr id="4" name="Tytuł 3"/>
          <p:cNvSpPr>
            <a:spLocks noGrp="1"/>
          </p:cNvSpPr>
          <p:nvPr>
            <p:ph type="title"/>
          </p:nvPr>
        </p:nvSpPr>
        <p:spPr>
          <a:xfrm>
            <a:off x="179512" y="404664"/>
            <a:ext cx="8686800" cy="838200"/>
          </a:xfrm>
        </p:spPr>
        <p:txBody>
          <a:bodyPr/>
          <a:lstStyle/>
          <a:p>
            <a:r>
              <a:rPr lang="pl-PL" dirty="0" smtClean="0"/>
              <a:t>Przemiany promieniowanie EM</a:t>
            </a:r>
            <a:endParaRPr lang="pl-PL"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Grp="1" noChangeAspect="1" noChangeArrowheads="1"/>
          </p:cNvPicPr>
          <p:nvPr>
            <p:ph sz="half" idx="1"/>
          </p:nvPr>
        </p:nvPicPr>
        <p:blipFill>
          <a:blip r:embed="rId2" cstate="print"/>
          <a:srcRect/>
          <a:stretch>
            <a:fillRect/>
          </a:stretch>
        </p:blipFill>
        <p:spPr>
          <a:xfrm>
            <a:off x="914400" y="1609725"/>
            <a:ext cx="3810000" cy="4470400"/>
          </a:xfrm>
          <a:noFill/>
        </p:spPr>
      </p:pic>
      <p:pic>
        <p:nvPicPr>
          <p:cNvPr id="72707" name="Picture 2"/>
          <p:cNvPicPr>
            <a:picLocks noGrp="1" noChangeAspect="1" noChangeArrowheads="1"/>
          </p:cNvPicPr>
          <p:nvPr>
            <p:ph sz="quarter" idx="2"/>
          </p:nvPr>
        </p:nvPicPr>
        <p:blipFill>
          <a:blip r:embed="rId3" cstate="print"/>
          <a:srcRect/>
          <a:stretch>
            <a:fillRect/>
          </a:stretch>
        </p:blipFill>
        <p:spPr>
          <a:xfrm>
            <a:off x="4800600" y="1609725"/>
            <a:ext cx="3886200" cy="4518025"/>
          </a:xfrm>
          <a:noFill/>
        </p:spPr>
      </p:pic>
      <p:pic>
        <p:nvPicPr>
          <p:cNvPr id="72708" name="Picture 3"/>
          <p:cNvPicPr>
            <a:picLocks noGrp="1" noChangeAspect="1" noChangeArrowheads="1"/>
          </p:cNvPicPr>
          <p:nvPr>
            <p:ph sz="quarter" idx="3"/>
          </p:nvPr>
        </p:nvPicPr>
        <p:blipFill>
          <a:blip r:embed="rId4" cstate="print"/>
          <a:srcRect/>
          <a:stretch>
            <a:fillRect/>
          </a:stretch>
        </p:blipFill>
        <p:spPr>
          <a:xfrm>
            <a:off x="6249988" y="0"/>
            <a:ext cx="2894012" cy="1981200"/>
          </a:xfrm>
          <a:noFill/>
        </p:spPr>
      </p:pic>
      <p:sp>
        <p:nvSpPr>
          <p:cNvPr id="72709" name="Text Box 4"/>
          <p:cNvSpPr txBox="1">
            <a:spLocks noChangeArrowheads="1"/>
          </p:cNvSpPr>
          <p:nvPr/>
        </p:nvSpPr>
        <p:spPr bwMode="auto">
          <a:xfrm>
            <a:off x="3851275" y="5445125"/>
            <a:ext cx="1606550" cy="457200"/>
          </a:xfrm>
          <a:prstGeom prst="rect">
            <a:avLst/>
          </a:prstGeom>
          <a:solidFill>
            <a:schemeClr val="accent1"/>
          </a:solidFill>
          <a:ln w="9525">
            <a:noFill/>
            <a:miter lim="800000"/>
            <a:headEnd/>
            <a:tailEnd/>
          </a:ln>
        </p:spPr>
        <p:txBody>
          <a:bodyPr wrap="none">
            <a:spAutoFit/>
          </a:bodyPr>
          <a:lstStyle/>
          <a:p>
            <a:pPr algn="ctr"/>
            <a:r>
              <a:rPr lang="pl-PL" sz="2400" b="1">
                <a:solidFill>
                  <a:srgbClr val="000000"/>
                </a:solidFill>
                <a:latin typeface="Times New Roman" pitchFamily="18" charset="0"/>
              </a:rPr>
              <a:t>15-04-2005</a:t>
            </a:r>
          </a:p>
        </p:txBody>
      </p:sp>
      <p:sp>
        <p:nvSpPr>
          <p:cNvPr id="72710" name="Rectangle 5"/>
          <p:cNvSpPr>
            <a:spLocks noChangeArrowheads="1"/>
          </p:cNvSpPr>
          <p:nvPr/>
        </p:nvSpPr>
        <p:spPr bwMode="auto">
          <a:xfrm>
            <a:off x="685800" y="609600"/>
            <a:ext cx="3886200" cy="1306513"/>
          </a:xfrm>
          <a:prstGeom prst="rect">
            <a:avLst/>
          </a:prstGeom>
          <a:noFill/>
          <a:ln w="9525">
            <a:noFill/>
            <a:miter lim="800000"/>
            <a:headEnd/>
            <a:tailEnd/>
          </a:ln>
        </p:spPr>
        <p:txBody>
          <a:bodyPr anchor="ctr"/>
          <a:lstStyle/>
          <a:p>
            <a:r>
              <a:rPr lang="pl-PL" sz="2100">
                <a:solidFill>
                  <a:schemeClr val="tx2"/>
                </a:solidFill>
                <a:latin typeface="Times New Roman" pitchFamily="18" charset="0"/>
              </a:rPr>
              <a:t>Maska pokazująca tereny gdzie srfi rośnie wraz z długością fali (GL&lt;RL&lt;NA)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sz="half" idx="1"/>
          </p:nvPr>
        </p:nvPicPr>
        <p:blipFill>
          <a:blip r:embed="rId2" cstate="print"/>
          <a:stretch>
            <a:fillRect/>
          </a:stretch>
        </p:blipFill>
        <p:spPr>
          <a:xfrm>
            <a:off x="914400" y="1871887"/>
            <a:ext cx="3810000" cy="3987351"/>
          </a:xfrm>
          <a:noFill/>
        </p:spPr>
      </p:pic>
      <p:pic>
        <p:nvPicPr>
          <p:cNvPr id="71683" name="Picture 3"/>
          <p:cNvPicPr>
            <a:picLocks noGrp="1" noChangeAspect="1" noChangeArrowheads="1"/>
          </p:cNvPicPr>
          <p:nvPr>
            <p:ph sz="quarter" idx="2"/>
          </p:nvPr>
        </p:nvPicPr>
        <p:blipFill>
          <a:blip r:embed="rId3" cstate="print"/>
          <a:srcRect/>
          <a:stretch>
            <a:fillRect/>
          </a:stretch>
        </p:blipFill>
        <p:spPr>
          <a:xfrm>
            <a:off x="4643438" y="1989138"/>
            <a:ext cx="3910012" cy="4103687"/>
          </a:xfrm>
          <a:noFill/>
        </p:spPr>
      </p:pic>
      <p:pic>
        <p:nvPicPr>
          <p:cNvPr id="71684" name="Picture 5"/>
          <p:cNvPicPr>
            <a:picLocks noGrp="1" noChangeAspect="1" noChangeArrowheads="1"/>
          </p:cNvPicPr>
          <p:nvPr>
            <p:ph sz="quarter" idx="3"/>
          </p:nvPr>
        </p:nvPicPr>
        <p:blipFill>
          <a:blip r:embed="rId4" cstate="print"/>
          <a:srcRect/>
          <a:stretch>
            <a:fillRect/>
          </a:stretch>
        </p:blipFill>
        <p:spPr>
          <a:xfrm>
            <a:off x="6249988" y="0"/>
            <a:ext cx="2894012" cy="1981200"/>
          </a:xfrm>
          <a:noFill/>
        </p:spPr>
      </p:pic>
      <p:sp>
        <p:nvSpPr>
          <p:cNvPr id="71685" name="Text Box 4"/>
          <p:cNvSpPr txBox="1">
            <a:spLocks noChangeArrowheads="1"/>
          </p:cNvSpPr>
          <p:nvPr/>
        </p:nvSpPr>
        <p:spPr bwMode="auto">
          <a:xfrm>
            <a:off x="3851275" y="5445125"/>
            <a:ext cx="1606550" cy="457200"/>
          </a:xfrm>
          <a:prstGeom prst="rect">
            <a:avLst/>
          </a:prstGeom>
          <a:solidFill>
            <a:schemeClr val="accent1"/>
          </a:solidFill>
          <a:ln w="9525">
            <a:noFill/>
            <a:miter lim="800000"/>
            <a:headEnd/>
            <a:tailEnd/>
          </a:ln>
        </p:spPr>
        <p:txBody>
          <a:bodyPr wrap="none">
            <a:spAutoFit/>
          </a:bodyPr>
          <a:lstStyle/>
          <a:p>
            <a:pPr algn="ctr"/>
            <a:r>
              <a:rPr lang="pl-PL" sz="2400" b="1">
                <a:solidFill>
                  <a:srgbClr val="000000"/>
                </a:solidFill>
                <a:latin typeface="Times New Roman" pitchFamily="18" charset="0"/>
              </a:rPr>
              <a:t>18-05-2002</a:t>
            </a:r>
          </a:p>
        </p:txBody>
      </p:sp>
      <p:sp>
        <p:nvSpPr>
          <p:cNvPr id="71686" name="Rectangle 6"/>
          <p:cNvSpPr>
            <a:spLocks noChangeArrowheads="1"/>
          </p:cNvSpPr>
          <p:nvPr/>
        </p:nvSpPr>
        <p:spPr bwMode="auto">
          <a:xfrm>
            <a:off x="685800" y="609600"/>
            <a:ext cx="3886200" cy="1306513"/>
          </a:xfrm>
          <a:prstGeom prst="rect">
            <a:avLst/>
          </a:prstGeom>
          <a:noFill/>
          <a:ln w="9525">
            <a:noFill/>
            <a:miter lim="800000"/>
            <a:headEnd/>
            <a:tailEnd/>
          </a:ln>
        </p:spPr>
        <p:txBody>
          <a:bodyPr anchor="ctr"/>
          <a:lstStyle/>
          <a:p>
            <a:r>
              <a:rPr lang="pl-PL" sz="2100">
                <a:solidFill>
                  <a:schemeClr val="tx2"/>
                </a:solidFill>
                <a:latin typeface="Times New Roman" pitchFamily="18" charset="0"/>
              </a:rPr>
              <a:t>Maska pokazująca tereny gdzie srfi rośnie wraz z długością fali (GL&lt;RL&lt;NA)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sz="half" idx="4294967295"/>
          </p:nvPr>
        </p:nvPicPr>
        <p:blipFill>
          <a:blip r:embed="rId2" cstate="print"/>
          <a:srcRect/>
          <a:stretch>
            <a:fillRect/>
          </a:stretch>
        </p:blipFill>
        <p:spPr>
          <a:xfrm>
            <a:off x="0" y="2044700"/>
            <a:ext cx="3810000" cy="3987800"/>
          </a:xfrm>
          <a:noFill/>
        </p:spPr>
      </p:pic>
      <p:pic>
        <p:nvPicPr>
          <p:cNvPr id="70659" name="Picture 3"/>
          <p:cNvPicPr>
            <a:picLocks noGrp="1" noChangeAspect="1" noChangeArrowheads="1"/>
          </p:cNvPicPr>
          <p:nvPr>
            <p:ph sz="half" idx="4294967295"/>
          </p:nvPr>
        </p:nvPicPr>
        <p:blipFill>
          <a:blip r:embed="rId3" cstate="print"/>
          <a:srcRect/>
          <a:stretch>
            <a:fillRect/>
          </a:stretch>
        </p:blipFill>
        <p:spPr>
          <a:xfrm>
            <a:off x="5334000" y="1687513"/>
            <a:ext cx="3810000" cy="4403725"/>
          </a:xfrm>
          <a:noFill/>
        </p:spPr>
      </p:pic>
      <p:sp>
        <p:nvSpPr>
          <p:cNvPr id="70660" name="Text Box 4"/>
          <p:cNvSpPr txBox="1">
            <a:spLocks noChangeArrowheads="1"/>
          </p:cNvSpPr>
          <p:nvPr/>
        </p:nvSpPr>
        <p:spPr bwMode="auto">
          <a:xfrm>
            <a:off x="3851275" y="5445125"/>
            <a:ext cx="1606550" cy="457200"/>
          </a:xfrm>
          <a:prstGeom prst="rect">
            <a:avLst/>
          </a:prstGeom>
          <a:solidFill>
            <a:schemeClr val="accent1"/>
          </a:solidFill>
          <a:ln w="9525">
            <a:noFill/>
            <a:miter lim="800000"/>
            <a:headEnd/>
            <a:tailEnd/>
          </a:ln>
        </p:spPr>
        <p:txBody>
          <a:bodyPr wrap="none">
            <a:spAutoFit/>
          </a:bodyPr>
          <a:lstStyle/>
          <a:p>
            <a:pPr algn="ctr"/>
            <a:r>
              <a:rPr lang="pl-PL" sz="2400" b="1">
                <a:solidFill>
                  <a:srgbClr val="000000"/>
                </a:solidFill>
                <a:latin typeface="Times New Roman" pitchFamily="18" charset="0"/>
              </a:rPr>
              <a:t>14-06-2006</a:t>
            </a:r>
          </a:p>
        </p:txBody>
      </p:sp>
      <p:pic>
        <p:nvPicPr>
          <p:cNvPr id="70661" name="Picture 5"/>
          <p:cNvPicPr>
            <a:picLocks noChangeAspect="1" noChangeArrowheads="1"/>
          </p:cNvPicPr>
          <p:nvPr/>
        </p:nvPicPr>
        <p:blipFill>
          <a:blip r:embed="rId4" cstate="print"/>
          <a:srcRect/>
          <a:stretch>
            <a:fillRect/>
          </a:stretch>
        </p:blipFill>
        <p:spPr bwMode="auto">
          <a:xfrm>
            <a:off x="6249988" y="0"/>
            <a:ext cx="2894012" cy="1981200"/>
          </a:xfrm>
          <a:prstGeom prst="rect">
            <a:avLst/>
          </a:prstGeom>
          <a:noFill/>
          <a:ln w="9525">
            <a:noFill/>
            <a:miter lim="800000"/>
            <a:headEnd/>
            <a:tailEnd/>
          </a:ln>
        </p:spPr>
      </p:pic>
      <p:sp>
        <p:nvSpPr>
          <p:cNvPr id="70662" name="Rectangle 6"/>
          <p:cNvSpPr>
            <a:spLocks noChangeArrowheads="1"/>
          </p:cNvSpPr>
          <p:nvPr/>
        </p:nvSpPr>
        <p:spPr bwMode="auto">
          <a:xfrm>
            <a:off x="685800" y="609600"/>
            <a:ext cx="3886200" cy="1306513"/>
          </a:xfrm>
          <a:prstGeom prst="rect">
            <a:avLst/>
          </a:prstGeom>
          <a:noFill/>
          <a:ln w="9525">
            <a:noFill/>
            <a:miter lim="800000"/>
            <a:headEnd/>
            <a:tailEnd/>
          </a:ln>
        </p:spPr>
        <p:txBody>
          <a:bodyPr anchor="ctr"/>
          <a:lstStyle/>
          <a:p>
            <a:r>
              <a:rPr lang="pl-PL" sz="2100">
                <a:solidFill>
                  <a:schemeClr val="tx2"/>
                </a:solidFill>
                <a:latin typeface="Times New Roman" pitchFamily="18" charset="0"/>
              </a:rPr>
              <a:t>Maska pokazująca tereny gdzie srfi rośnie wraz z długością fali (GL&lt;RL&lt;NA)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sz="half" idx="4294967295"/>
          </p:nvPr>
        </p:nvPicPr>
        <p:blipFill>
          <a:blip r:embed="rId2" cstate="print"/>
          <a:srcRect/>
          <a:stretch>
            <a:fillRect/>
          </a:stretch>
        </p:blipFill>
        <p:spPr>
          <a:xfrm>
            <a:off x="5334000" y="1655763"/>
            <a:ext cx="3810000" cy="4418012"/>
          </a:xfrm>
          <a:noFill/>
        </p:spPr>
      </p:pic>
      <p:sp>
        <p:nvSpPr>
          <p:cNvPr id="224259" name="Rectangle 3"/>
          <p:cNvSpPr>
            <a:spLocks noGrp="1" noChangeArrowheads="1"/>
          </p:cNvSpPr>
          <p:nvPr>
            <p:ph type="title" idx="4294967295"/>
          </p:nvPr>
        </p:nvSpPr>
        <p:spPr>
          <a:xfrm>
            <a:off x="0" y="609600"/>
            <a:ext cx="3886200" cy="1306513"/>
          </a:xfrm>
        </p:spPr>
        <p:txBody>
          <a:bodyPr/>
          <a:lstStyle/>
          <a:p>
            <a:pPr eaLnBrk="1" fontAlgn="auto" hangingPunct="1">
              <a:spcAft>
                <a:spcPts val="0"/>
              </a:spcAft>
              <a:defRPr/>
            </a:pPr>
            <a:r>
              <a:rPr lang="pl-PL" sz="2100" dirty="0"/>
              <a:t>Maska pokazująca tereny gdzie </a:t>
            </a:r>
            <a:r>
              <a:rPr lang="pl-PL" sz="2100" dirty="0" err="1"/>
              <a:t>srfi</a:t>
            </a:r>
            <a:r>
              <a:rPr lang="pl-PL" sz="2100" dirty="0"/>
              <a:t> rośnie wraz z długością fali (</a:t>
            </a:r>
            <a:r>
              <a:rPr lang="pl-PL" sz="2100" dirty="0" err="1"/>
              <a:t>GL&lt;RL&lt;NA</a:t>
            </a:r>
            <a:r>
              <a:rPr lang="pl-PL" sz="2100" dirty="0"/>
              <a:t>)</a:t>
            </a:r>
          </a:p>
        </p:txBody>
      </p:sp>
      <p:pic>
        <p:nvPicPr>
          <p:cNvPr id="69636" name="Picture 4"/>
          <p:cNvPicPr>
            <a:picLocks noGrp="1" noChangeAspect="1" noChangeArrowheads="1"/>
          </p:cNvPicPr>
          <p:nvPr>
            <p:ph sz="half" idx="4294967295"/>
          </p:nvPr>
        </p:nvPicPr>
        <p:blipFill>
          <a:blip r:embed="rId3" cstate="print"/>
          <a:srcRect/>
          <a:stretch>
            <a:fillRect/>
          </a:stretch>
        </p:blipFill>
        <p:spPr>
          <a:xfrm>
            <a:off x="0" y="2041525"/>
            <a:ext cx="3810000" cy="3994150"/>
          </a:xfrm>
          <a:noFill/>
        </p:spPr>
      </p:pic>
      <p:sp>
        <p:nvSpPr>
          <p:cNvPr id="69637" name="Text Box 5"/>
          <p:cNvSpPr txBox="1">
            <a:spLocks noChangeArrowheads="1"/>
          </p:cNvSpPr>
          <p:nvPr/>
        </p:nvSpPr>
        <p:spPr bwMode="auto">
          <a:xfrm>
            <a:off x="3851275" y="5445125"/>
            <a:ext cx="1606550" cy="457200"/>
          </a:xfrm>
          <a:prstGeom prst="rect">
            <a:avLst/>
          </a:prstGeom>
          <a:solidFill>
            <a:schemeClr val="accent1"/>
          </a:solidFill>
          <a:ln w="9525">
            <a:noFill/>
            <a:miter lim="800000"/>
            <a:headEnd/>
            <a:tailEnd/>
          </a:ln>
        </p:spPr>
        <p:txBody>
          <a:bodyPr wrap="none">
            <a:spAutoFit/>
          </a:bodyPr>
          <a:lstStyle/>
          <a:p>
            <a:pPr algn="ctr"/>
            <a:r>
              <a:rPr lang="pl-PL" sz="2400" b="1">
                <a:solidFill>
                  <a:srgbClr val="000000"/>
                </a:solidFill>
                <a:latin typeface="Times New Roman" pitchFamily="18" charset="0"/>
              </a:rPr>
              <a:t>25-09-2006</a:t>
            </a:r>
          </a:p>
        </p:txBody>
      </p:sp>
      <p:pic>
        <p:nvPicPr>
          <p:cNvPr id="69638" name="Picture 6"/>
          <p:cNvPicPr>
            <a:picLocks noChangeAspect="1" noChangeArrowheads="1"/>
          </p:cNvPicPr>
          <p:nvPr/>
        </p:nvPicPr>
        <p:blipFill>
          <a:blip r:embed="rId4" cstate="print"/>
          <a:srcRect/>
          <a:stretch>
            <a:fillRect/>
          </a:stretch>
        </p:blipFill>
        <p:spPr bwMode="auto">
          <a:xfrm>
            <a:off x="6249988" y="0"/>
            <a:ext cx="2894012" cy="198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6" name="Rectangle 22"/>
          <p:cNvSpPr>
            <a:spLocks noGrp="1" noChangeArrowheads="1"/>
          </p:cNvSpPr>
          <p:nvPr>
            <p:ph type="title"/>
          </p:nvPr>
        </p:nvSpPr>
        <p:spPr/>
        <p:txBody>
          <a:bodyPr/>
          <a:lstStyle/>
          <a:p>
            <a:endParaRPr lang="pl-PL" dirty="0"/>
          </a:p>
        </p:txBody>
      </p:sp>
      <p:pic>
        <p:nvPicPr>
          <p:cNvPr id="103428" name="Picture 4"/>
          <p:cNvPicPr>
            <a:picLocks noGrp="1" noChangeAspect="1" noChangeArrowheads="1"/>
          </p:cNvPicPr>
          <p:nvPr>
            <p:ph sz="half" idx="1"/>
          </p:nvPr>
        </p:nvPicPr>
        <p:blipFill>
          <a:blip r:embed="rId3" cstate="print"/>
          <a:srcRect/>
          <a:stretch>
            <a:fillRect/>
          </a:stretch>
        </p:blipFill>
        <p:spPr>
          <a:xfrm>
            <a:off x="179388" y="1052513"/>
            <a:ext cx="4524375" cy="5040312"/>
          </a:xfrm>
          <a:noFill/>
          <a:ln/>
        </p:spPr>
      </p:pic>
      <p:graphicFrame>
        <p:nvGraphicFramePr>
          <p:cNvPr id="103445" name="Object 21"/>
          <p:cNvGraphicFramePr>
            <a:graphicFrameLocks noChangeAspect="1"/>
          </p:cNvGraphicFramePr>
          <p:nvPr>
            <p:ph sz="quarter" idx="2"/>
          </p:nvPr>
        </p:nvGraphicFramePr>
        <p:xfrm>
          <a:off x="4356100" y="476250"/>
          <a:ext cx="4689475" cy="6192838"/>
        </p:xfrm>
        <a:graphic>
          <a:graphicData uri="http://schemas.openxmlformats.org/presentationml/2006/ole">
            <p:oleObj spid="_x0000_s9218" name="Dokument" r:id="rId4" imgW="4499239" imgH="5942630" progId="Word.Documen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4" name="Rectangle 10"/>
          <p:cNvSpPr>
            <a:spLocks noGrp="1" noChangeArrowheads="1"/>
          </p:cNvSpPr>
          <p:nvPr>
            <p:ph type="title"/>
          </p:nvPr>
        </p:nvSpPr>
        <p:spPr/>
        <p:txBody>
          <a:bodyPr>
            <a:noAutofit/>
          </a:bodyPr>
          <a:lstStyle/>
          <a:p>
            <a:r>
              <a:rPr lang="pl-PL" sz="2400" dirty="0" smtClean="0"/>
              <a:t>Rejestracja promieniowania w zakresie spektralnym</a:t>
            </a:r>
            <a:endParaRPr lang="pl-PL" sz="2400" dirty="0"/>
          </a:p>
        </p:txBody>
      </p:sp>
      <p:pic>
        <p:nvPicPr>
          <p:cNvPr id="108548" name="Picture 4"/>
          <p:cNvPicPr>
            <a:picLocks noGrp="1" noChangeAspect="1" noChangeArrowheads="1"/>
          </p:cNvPicPr>
          <p:nvPr>
            <p:ph sz="half" idx="1"/>
          </p:nvPr>
        </p:nvPicPr>
        <p:blipFill>
          <a:blip r:embed="rId3" cstate="print"/>
          <a:srcRect/>
          <a:stretch>
            <a:fillRect/>
          </a:stretch>
        </p:blipFill>
        <p:spPr>
          <a:xfrm>
            <a:off x="2267744" y="1340768"/>
            <a:ext cx="4177680" cy="2723313"/>
          </a:xfrm>
          <a:noFill/>
          <a:ln/>
        </p:spPr>
      </p:pic>
      <p:graphicFrame>
        <p:nvGraphicFramePr>
          <p:cNvPr id="108553" name="Object 9"/>
          <p:cNvGraphicFramePr>
            <a:graphicFrameLocks noChangeAspect="1"/>
          </p:cNvGraphicFramePr>
          <p:nvPr>
            <p:ph sz="half" idx="2"/>
          </p:nvPr>
        </p:nvGraphicFramePr>
        <p:xfrm>
          <a:off x="1479550" y="5229225"/>
          <a:ext cx="6472238" cy="1168400"/>
        </p:xfrm>
        <a:graphic>
          <a:graphicData uri="http://schemas.openxmlformats.org/presentationml/2006/ole">
            <p:oleObj spid="_x0000_s14339" name="Równanie" r:id="rId4" imgW="5136280" imgH="926601" progId="Equation.3">
              <p:embed/>
            </p:oleObj>
          </a:graphicData>
        </a:graphic>
      </p:graphicFrame>
      <p:sp>
        <p:nvSpPr>
          <p:cNvPr id="108552" name="Rectangle 8"/>
          <p:cNvSpPr>
            <a:spLocks noChangeArrowheads="1"/>
          </p:cNvSpPr>
          <p:nvPr/>
        </p:nvSpPr>
        <p:spPr bwMode="auto">
          <a:xfrm>
            <a:off x="0" y="2924175"/>
            <a:ext cx="9144000" cy="0"/>
          </a:xfrm>
          <a:prstGeom prst="rect">
            <a:avLst/>
          </a:prstGeom>
          <a:noFill/>
          <a:ln w="9525">
            <a:noFill/>
            <a:miter lim="800000"/>
            <a:headEnd/>
            <a:tailEnd/>
          </a:ln>
          <a:effectLst/>
        </p:spPr>
        <p:txBody>
          <a:bodyPr wrap="none" anchor="ctr">
            <a:spAutoFit/>
          </a:bodyPr>
          <a:lstStyle/>
          <a:p>
            <a:endParaRPr lang="pl-PL"/>
          </a:p>
        </p:txBody>
      </p:sp>
      <p:graphicFrame>
        <p:nvGraphicFramePr>
          <p:cNvPr id="108551" name="Object 7"/>
          <p:cNvGraphicFramePr>
            <a:graphicFrameLocks noChangeAspect="1"/>
          </p:cNvGraphicFramePr>
          <p:nvPr/>
        </p:nvGraphicFramePr>
        <p:xfrm>
          <a:off x="2051720" y="3933056"/>
          <a:ext cx="5111750" cy="1296988"/>
        </p:xfrm>
        <a:graphic>
          <a:graphicData uri="http://schemas.openxmlformats.org/presentationml/2006/ole">
            <p:oleObj spid="_x0000_s14338" name="Równanie" r:id="rId5" imgW="1905000" imgH="5334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pl-PL" dirty="0"/>
              <a:t>Energia</a:t>
            </a:r>
          </a:p>
        </p:txBody>
      </p:sp>
      <p:sp>
        <p:nvSpPr>
          <p:cNvPr id="62470" name="Rectangle 6"/>
          <p:cNvSpPr>
            <a:spLocks noChangeArrowheads="1"/>
          </p:cNvSpPr>
          <p:nvPr/>
        </p:nvSpPr>
        <p:spPr bwMode="auto">
          <a:xfrm>
            <a:off x="466725" y="1374775"/>
            <a:ext cx="8208963" cy="4576763"/>
          </a:xfrm>
          <a:prstGeom prst="rect">
            <a:avLst/>
          </a:prstGeom>
          <a:noFill/>
          <a:ln w="9525">
            <a:noFill/>
            <a:miter lim="800000"/>
            <a:headEnd/>
            <a:tailEnd/>
          </a:ln>
          <a:effectLst/>
        </p:spPr>
        <p:txBody>
          <a:bodyPr anchor="ctr">
            <a:spAutoFit/>
          </a:bodyPr>
          <a:lstStyle/>
          <a:p>
            <a:pPr indent="265113" algn="just"/>
            <a:r>
              <a:rPr lang="pl-PL">
                <a:cs typeface="Times New Roman" pitchFamily="18" charset="0"/>
              </a:rPr>
              <a:t>Głównym </a:t>
            </a:r>
            <a:r>
              <a:rPr lang="pl-PL"/>
              <a:t>ź</a:t>
            </a:r>
            <a:r>
              <a:rPr lang="pl-PL">
                <a:cs typeface="Times New Roman" pitchFamily="18" charset="0"/>
              </a:rPr>
              <a:t>ródłem </a:t>
            </a:r>
            <a:r>
              <a:rPr lang="pl-PL"/>
              <a:t>promieniowania elektromagnetycznego EM </a:t>
            </a:r>
            <a:r>
              <a:rPr lang="pl-PL">
                <a:cs typeface="Times New Roman" pitchFamily="18" charset="0"/>
              </a:rPr>
              <a:t>jest energia słoneczna. Właściwości tego promieniowania charakteryzuje kilka podstawowych wielkości.</a:t>
            </a:r>
          </a:p>
          <a:p>
            <a:pPr indent="265113" algn="just"/>
            <a:endParaRPr lang="pl-PL" sz="1400"/>
          </a:p>
          <a:p>
            <a:pPr indent="265113" algn="just" eaLnBrk="0" hangingPunct="0"/>
            <a:r>
              <a:rPr lang="pl-PL">
                <a:cs typeface="Times New Roman" pitchFamily="18" charset="0"/>
              </a:rPr>
              <a:t>Energia promienista (</a:t>
            </a:r>
            <a:r>
              <a:rPr lang="pl-PL" i="1">
                <a:cs typeface="Times New Roman" pitchFamily="18" charset="0"/>
              </a:rPr>
              <a:t>Q</a:t>
            </a:r>
            <a:r>
              <a:rPr lang="pl-PL">
                <a:cs typeface="Times New Roman" pitchFamily="18" charset="0"/>
              </a:rPr>
              <a:t>), przenoszona przez promieniowanie elektromagnetyczne, jest miar</a:t>
            </a:r>
            <a:r>
              <a:rPr lang="pl-PL"/>
              <a:t>ą</a:t>
            </a:r>
            <a:r>
              <a:rPr lang="pl-PL">
                <a:cs typeface="Times New Roman" pitchFamily="18" charset="0"/>
              </a:rPr>
              <a:t> zdolno</a:t>
            </a:r>
            <a:r>
              <a:rPr lang="pl-PL"/>
              <a:t>ś</a:t>
            </a:r>
            <a:r>
              <a:rPr lang="pl-PL">
                <a:cs typeface="Times New Roman" pitchFamily="18" charset="0"/>
              </a:rPr>
              <a:t>ci tego promieniowania do wykonania pracy fizycznej, rozgrzania obiektu lub wywołania zmiany stanu materii (Suits, 1975). </a:t>
            </a:r>
          </a:p>
          <a:p>
            <a:pPr indent="265113" algn="just" eaLnBrk="0" hangingPunct="0"/>
            <a:endParaRPr lang="pl-PL">
              <a:cs typeface="Times New Roman" pitchFamily="18" charset="0"/>
            </a:endParaRPr>
          </a:p>
          <a:p>
            <a:pPr indent="265113" algn="just" eaLnBrk="0" hangingPunct="0"/>
            <a:r>
              <a:rPr lang="pl-PL">
                <a:cs typeface="Times New Roman" pitchFamily="18" charset="0"/>
              </a:rPr>
              <a:t>W trakcie rejestracji obrazu powoduje ona reakcj</a:t>
            </a:r>
            <a:r>
              <a:rPr lang="pl-PL"/>
              <a:t>ę</a:t>
            </a:r>
            <a:r>
              <a:rPr lang="pl-PL">
                <a:cs typeface="Times New Roman" pitchFamily="18" charset="0"/>
              </a:rPr>
              <a:t> fotochemiczn</a:t>
            </a:r>
            <a:r>
              <a:rPr lang="pl-PL"/>
              <a:t>ą</a:t>
            </a:r>
            <a:r>
              <a:rPr lang="pl-PL">
                <a:cs typeface="Times New Roman" pitchFamily="18" charset="0"/>
              </a:rPr>
              <a:t> w emulsji filmu lub pobudza element światłoczuły w urządzeniach wyposażonych w macierz CCD (kamery cyfrowe, skanery, sensory umieszczone na pokładach satelitów). Wielkość energii niesionej przez promieniowanie elektromagnetyczne zależna jest od długości fali. Jednostką miary energii promienistej jest dżul [J].</a:t>
            </a:r>
            <a:endParaRPr lang="pl-PL" sz="1400"/>
          </a:p>
          <a:p>
            <a:pPr indent="265113" algn="just" eaLnBrk="0" hangingPunct="0"/>
            <a:endParaRPr lang="pl-PL" sz="28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661</TotalTime>
  <Words>3507</Words>
  <Application>Microsoft Office PowerPoint</Application>
  <PresentationFormat>Pokaz na ekranie (4:3)</PresentationFormat>
  <Paragraphs>261</Paragraphs>
  <Slides>63</Slides>
  <Notes>2</Notes>
  <HiddenSlides>0</HiddenSlides>
  <MMClips>0</MMClips>
  <ScaleCrop>false</ScaleCrop>
  <HeadingPairs>
    <vt:vector size="6" baseType="variant">
      <vt:variant>
        <vt:lpstr>Motyw</vt:lpstr>
      </vt:variant>
      <vt:variant>
        <vt:i4>1</vt:i4>
      </vt:variant>
      <vt:variant>
        <vt:lpstr>Osadzone serwery OLE</vt:lpstr>
      </vt:variant>
      <vt:variant>
        <vt:i4>4</vt:i4>
      </vt:variant>
      <vt:variant>
        <vt:lpstr>Tytuły slajdów</vt:lpstr>
      </vt:variant>
      <vt:variant>
        <vt:i4>63</vt:i4>
      </vt:variant>
    </vt:vector>
  </HeadingPairs>
  <TitlesOfParts>
    <vt:vector size="68" baseType="lpstr">
      <vt:lpstr>Wędrówka</vt:lpstr>
      <vt:lpstr>Dokument</vt:lpstr>
      <vt:lpstr>Równanie</vt:lpstr>
      <vt:lpstr>Wykres</vt:lpstr>
      <vt:lpstr>Image</vt:lpstr>
      <vt:lpstr>Kalibracja radiometryczna obrazowych danych satelitarnych</vt:lpstr>
      <vt:lpstr>Kalibracja radiometryczna teledetekcyjnych danych obrazowych</vt:lpstr>
      <vt:lpstr>Rodzaje danych teledetekcyjnych</vt:lpstr>
      <vt:lpstr>Przetwarzanie wstępne satelitarnych danych obrazowych</vt:lpstr>
      <vt:lpstr>Interpretacja danych teledtekcyjnych (Lillesand i in. 2004)</vt:lpstr>
      <vt:lpstr>Przemiany promieniowanie EM</vt:lpstr>
      <vt:lpstr>Slajd 7</vt:lpstr>
      <vt:lpstr>Rejestracja promieniowania w zakresie spektralnym</vt:lpstr>
      <vt:lpstr>Energia</vt:lpstr>
      <vt:lpstr>Energia cd.</vt:lpstr>
      <vt:lpstr>Prawo Stefana-Boltzmana</vt:lpstr>
      <vt:lpstr>Prawo Wien’a</vt:lpstr>
      <vt:lpstr>Charakterystyka emisyjna słońca</vt:lpstr>
      <vt:lpstr>Przemiany promieniowanie EM</vt:lpstr>
      <vt:lpstr>Atmosfera</vt:lpstr>
      <vt:lpstr>Przekrój pionowy przez atmosferę</vt:lpstr>
      <vt:lpstr>Typy rozpraszania promieniowania</vt:lpstr>
      <vt:lpstr>Typy rozpraszania promieniowania</vt:lpstr>
      <vt:lpstr>model rozpraszania promieniowania elektromagnetycznego w atmosferze Chavez 1988</vt:lpstr>
      <vt:lpstr>Absorpcja promieniowania</vt:lpstr>
      <vt:lpstr>Okna atmosferyczne</vt:lpstr>
      <vt:lpstr>Slajd 22</vt:lpstr>
      <vt:lpstr>Przemiany promieniowanie EM</vt:lpstr>
      <vt:lpstr>Absorpcja a odbicie...</vt:lpstr>
      <vt:lpstr>Przemiany promieniowanie EM</vt:lpstr>
      <vt:lpstr>Zakresy spektralne Sensorów aster i landsat </vt:lpstr>
      <vt:lpstr>Rejestracja cyfrowych danych teledetekcyjnych</vt:lpstr>
      <vt:lpstr>Względne wyrażenie odbitego promieniowania EM </vt:lpstr>
      <vt:lpstr>Maksymalna radiancja dla sensora ASTER</vt:lpstr>
      <vt:lpstr>Inne niż DN sposoby wyrażania wielkości odbitego promieniowania EM... </vt:lpstr>
      <vt:lpstr>Ogólny związek pomiędzy SR a DN</vt:lpstr>
      <vt:lpstr>Ogólny związek pomiędzy SR i DN</vt:lpstr>
      <vt:lpstr>Slajd 33</vt:lpstr>
      <vt:lpstr>Slajd 34</vt:lpstr>
      <vt:lpstr>Luminancja ...</vt:lpstr>
      <vt:lpstr>Luminacja spektralnie,czyli wg długości fali...</vt:lpstr>
      <vt:lpstr>Kąt bryłowy i energia promienista w sferycznym układzie współrzędnych</vt:lpstr>
      <vt:lpstr>Przemiany promieniowanie EM</vt:lpstr>
      <vt:lpstr>Kąt bryłowy Słońca na hemisferze</vt:lpstr>
      <vt:lpstr>Bezpośrednie promieniowanie słoneczne w TOA...(zakres widzialny)</vt:lpstr>
      <vt:lpstr>Bezpośrednie promieniowanie słoneczne w TOA...(zakres optyczny)</vt:lpstr>
      <vt:lpstr>Napromieniowanie na górnej granicy atmosfery...</vt:lpstr>
      <vt:lpstr>Napromieniowanie na górnej granicy atmosfery...(2)</vt:lpstr>
      <vt:lpstr>Napromieniowanie na powierzchni Ziemi...</vt:lpstr>
      <vt:lpstr>Przemiany promieniowanie EM</vt:lpstr>
      <vt:lpstr>Emisja a napromieniowanie...</vt:lpstr>
      <vt:lpstr>Promieniowanie opuszczające daną powierzchnię (punkt)</vt:lpstr>
      <vt:lpstr>Typy odbicia od powierzchni terenu</vt:lpstr>
      <vt:lpstr>Założenie...</vt:lpstr>
      <vt:lpstr>Przemiany promieniowanie EM</vt:lpstr>
      <vt:lpstr>Relacja współczynnika odbicia na poziomie górnej atmosfery do współczynnika odbicia na powierzchni ziemi...</vt:lpstr>
      <vt:lpstr>Przemiany promieniowanie EM</vt:lpstr>
      <vt:lpstr>Współczynnik odbicia na górnej granicy atmosfery...</vt:lpstr>
      <vt:lpstr>Relacja współczynnika odbicia na poziomie górnej atmosfery do współczynnika odbicia na powierzchni ziemi...(2)</vt:lpstr>
      <vt:lpstr>Relacja współczynnika odbicia na poziomie górnej atmosfery do współczynnika odbicia na powierzchni ziemi...(5)</vt:lpstr>
      <vt:lpstr>Relacja współczynnika odbicia na poziomie górnej atmosfery do współczynnika odbicia na powierzchni ziemi...(6)</vt:lpstr>
      <vt:lpstr>Szacowanie wartości współczynnika c</vt:lpstr>
      <vt:lpstr>Slajd 58</vt:lpstr>
      <vt:lpstr>Slajd 59</vt:lpstr>
      <vt:lpstr>Slajd 60</vt:lpstr>
      <vt:lpstr>Slajd 61</vt:lpstr>
      <vt:lpstr>Slajd 62</vt:lpstr>
      <vt:lpstr>Maska pokazująca tereny gdzie srfi rośnie wraz z długością fali (GL&lt;RL&lt;NA)</vt:lpstr>
    </vt:vector>
  </TitlesOfParts>
  <Company>Rodzina Królewiczów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Kalibracja radiometryczna satelitarnych danych teledetekcyjnych</dc:title>
  <dc:creator>Sławomir Królewicz</dc:creator>
  <cp:lastModifiedBy>USER</cp:lastModifiedBy>
  <cp:revision>68</cp:revision>
  <dcterms:created xsi:type="dcterms:W3CDTF">2011-06-12T05:19:47Z</dcterms:created>
  <dcterms:modified xsi:type="dcterms:W3CDTF">2011-06-13T08:12:14Z</dcterms:modified>
</cp:coreProperties>
</file>